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5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6" r:id="rId9"/>
    <p:sldId id="287" r:id="rId10"/>
    <p:sldId id="264" r:id="rId11"/>
    <p:sldId id="265" r:id="rId12"/>
    <p:sldId id="266" r:id="rId13"/>
    <p:sldId id="267" r:id="rId14"/>
    <p:sldId id="268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CD8CF-9B5A-4912-95A9-952E096129B0}" v="50" dt="2022-12-02T18:12:09.1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3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maria frattino" userId="e2d3b587b9b7d325" providerId="LiveId" clId="{101CD8CF-9B5A-4912-95A9-952E096129B0}"/>
    <pc:docChg chg="undo custSel addSld delSld modSld sldOrd modMainMaster">
      <pc:chgData name="annamaria frattino" userId="e2d3b587b9b7d325" providerId="LiveId" clId="{101CD8CF-9B5A-4912-95A9-952E096129B0}" dt="2022-12-05T17:04:55.440" v="844" actId="20577"/>
      <pc:docMkLst>
        <pc:docMk/>
      </pc:docMkLst>
      <pc:sldChg chg="addSp delSp modSp mod setBg">
        <pc:chgData name="annamaria frattino" userId="e2d3b587b9b7d325" providerId="LiveId" clId="{101CD8CF-9B5A-4912-95A9-952E096129B0}" dt="2022-12-05T17:03:00.911" v="822"/>
        <pc:sldMkLst>
          <pc:docMk/>
          <pc:sldMk cId="0" sldId="256"/>
        </pc:sldMkLst>
        <pc:spChg chg="mod">
          <ac:chgData name="annamaria frattino" userId="e2d3b587b9b7d325" providerId="LiveId" clId="{101CD8CF-9B5A-4912-95A9-952E096129B0}" dt="2022-12-02T17:15:35.377" v="63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7:16:56.617" v="71" actId="21"/>
          <ac:spMkLst>
            <pc:docMk/>
            <pc:sldMk cId="0" sldId="256"/>
            <ac:spMk id="3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17:03:00.911" v="822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annamaria frattino" userId="e2d3b587b9b7d325" providerId="LiveId" clId="{101CD8CF-9B5A-4912-95A9-952E096129B0}" dt="2022-12-02T17:19:44.920" v="89" actId="1076"/>
          <ac:spMkLst>
            <pc:docMk/>
            <pc:sldMk cId="0" sldId="256"/>
            <ac:spMk id="6" creationId="{A0CED851-6702-A12A-EC1B-4ECFAAD71653}"/>
          </ac:spMkLst>
        </pc:spChg>
        <pc:picChg chg="add mod">
          <ac:chgData name="annamaria frattino" userId="e2d3b587b9b7d325" providerId="LiveId" clId="{101CD8CF-9B5A-4912-95A9-952E096129B0}" dt="2022-12-02T17:17:00.078" v="72" actId="1076"/>
          <ac:picMkLst>
            <pc:docMk/>
            <pc:sldMk cId="0" sldId="256"/>
            <ac:picMk id="1026" creationId="{9C2FE823-89A5-3594-4A8D-CE240D6A5D37}"/>
          </ac:picMkLst>
        </pc:picChg>
      </pc:sldChg>
      <pc:sldChg chg="del">
        <pc:chgData name="annamaria frattino" userId="e2d3b587b9b7d325" providerId="LiveId" clId="{101CD8CF-9B5A-4912-95A9-952E096129B0}" dt="2022-12-02T17:19:57.565" v="90" actId="2696"/>
        <pc:sldMkLst>
          <pc:docMk/>
          <pc:sldMk cId="0" sldId="257"/>
        </pc:sldMkLst>
      </pc:sldChg>
      <pc:sldChg chg="addSp delSp modSp mod">
        <pc:chgData name="annamaria frattino" userId="e2d3b587b9b7d325" providerId="LiveId" clId="{101CD8CF-9B5A-4912-95A9-952E096129B0}" dt="2022-12-05T17:03:10.367" v="825"/>
        <pc:sldMkLst>
          <pc:docMk/>
          <pc:sldMk cId="0" sldId="258"/>
        </pc:sldMkLst>
        <pc:spChg chg="add del mod">
          <ac:chgData name="annamaria frattino" userId="e2d3b587b9b7d325" providerId="LiveId" clId="{101CD8CF-9B5A-4912-95A9-952E096129B0}" dt="2022-12-02T17:24:00.040" v="114" actId="1076"/>
          <ac:spMkLst>
            <pc:docMk/>
            <pc:sldMk cId="0" sldId="258"/>
            <ac:spMk id="4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2T17:24:11.814" v="116"/>
          <ac:spMkLst>
            <pc:docMk/>
            <pc:sldMk cId="0" sldId="258"/>
            <ac:spMk id="5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2T17:22:18.225" v="105"/>
          <ac:spMkLst>
            <pc:docMk/>
            <pc:sldMk cId="0" sldId="258"/>
            <ac:spMk id="6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17:03:10.367" v="825"/>
          <ac:spMkLst>
            <pc:docMk/>
            <pc:sldMk cId="0" sldId="258"/>
            <ac:spMk id="7" creationId="{00000000-0000-0000-0000-000000000000}"/>
          </ac:spMkLst>
        </pc:spChg>
        <pc:graphicFrameChg chg="add del">
          <ac:chgData name="annamaria frattino" userId="e2d3b587b9b7d325" providerId="LiveId" clId="{101CD8CF-9B5A-4912-95A9-952E096129B0}" dt="2022-12-02T17:14:18.122" v="21" actId="26606"/>
          <ac:graphicFrameMkLst>
            <pc:docMk/>
            <pc:sldMk cId="0" sldId="258"/>
            <ac:graphicFrameMk id="9" creationId="{52E6F6C4-9BE2-6436-93CD-2E8091821E05}"/>
          </ac:graphicFrameMkLst>
        </pc:graphicFrameChg>
      </pc:sldChg>
      <pc:sldChg chg="delSp modSp mod">
        <pc:chgData name="annamaria frattino" userId="e2d3b587b9b7d325" providerId="LiveId" clId="{101CD8CF-9B5A-4912-95A9-952E096129B0}" dt="2022-12-05T17:03:19.334" v="828"/>
        <pc:sldMkLst>
          <pc:docMk/>
          <pc:sldMk cId="0" sldId="259"/>
        </pc:sldMkLst>
        <pc:spChg chg="mod">
          <ac:chgData name="annamaria frattino" userId="e2d3b587b9b7d325" providerId="LiveId" clId="{101CD8CF-9B5A-4912-95A9-952E096129B0}" dt="2022-12-02T17:25:07.370" v="118" actId="14100"/>
          <ac:spMkLst>
            <pc:docMk/>
            <pc:sldMk cId="0" sldId="259"/>
            <ac:spMk id="4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17:03:19.334" v="828"/>
          <ac:spMkLst>
            <pc:docMk/>
            <pc:sldMk cId="0" sldId="259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7:03:25.783" v="831"/>
        <pc:sldMkLst>
          <pc:docMk/>
          <pc:sldMk cId="0" sldId="260"/>
        </pc:sldMkLst>
        <pc:spChg chg="mod">
          <ac:chgData name="annamaria frattino" userId="e2d3b587b9b7d325" providerId="LiveId" clId="{101CD8CF-9B5A-4912-95A9-952E096129B0}" dt="2022-12-02T17:25:50.254" v="121" actId="20577"/>
          <ac:spMkLst>
            <pc:docMk/>
            <pc:sldMk cId="0" sldId="260"/>
            <ac:spMk id="3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17:03:25.783" v="831"/>
          <ac:spMkLst>
            <pc:docMk/>
            <pc:sldMk cId="0" sldId="260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7:03:32.408" v="834"/>
        <pc:sldMkLst>
          <pc:docMk/>
          <pc:sldMk cId="0" sldId="261"/>
        </pc:sldMkLst>
        <pc:spChg chg="del mod">
          <ac:chgData name="annamaria frattino" userId="e2d3b587b9b7d325" providerId="LiveId" clId="{101CD8CF-9B5A-4912-95A9-952E096129B0}" dt="2022-12-05T17:03:32.408" v="834"/>
          <ac:spMkLst>
            <pc:docMk/>
            <pc:sldMk cId="0" sldId="261"/>
            <ac:spMk id="5" creationId="{00000000-0000-0000-0000-000000000000}"/>
          </ac:spMkLst>
        </pc:spChg>
      </pc:sldChg>
      <pc:sldChg chg="addSp delSp modSp mod">
        <pc:chgData name="annamaria frattino" userId="e2d3b587b9b7d325" providerId="LiveId" clId="{101CD8CF-9B5A-4912-95A9-952E096129B0}" dt="2022-12-02T17:39:14.250" v="134" actId="1076"/>
        <pc:sldMkLst>
          <pc:docMk/>
          <pc:sldMk cId="0" sldId="262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62"/>
            <ac:spMk id="3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7:39:14.250" v="134" actId="1076"/>
          <ac:spMkLst>
            <pc:docMk/>
            <pc:sldMk cId="0" sldId="262"/>
            <ac:spMk id="5" creationId="{00000000-0000-0000-0000-000000000000}"/>
          </ac:spMkLst>
        </pc:spChg>
        <pc:picChg chg="del">
          <ac:chgData name="annamaria frattino" userId="e2d3b587b9b7d325" providerId="LiveId" clId="{101CD8CF-9B5A-4912-95A9-952E096129B0}" dt="2022-12-02T17:36:59.009" v="122" actId="21"/>
          <ac:picMkLst>
            <pc:docMk/>
            <pc:sldMk cId="0" sldId="262"/>
            <ac:picMk id="6" creationId="{00000000-0000-0000-0000-000000000000}"/>
          </ac:picMkLst>
        </pc:picChg>
        <pc:picChg chg="add del mod">
          <ac:chgData name="annamaria frattino" userId="e2d3b587b9b7d325" providerId="LiveId" clId="{101CD8CF-9B5A-4912-95A9-952E096129B0}" dt="2022-12-02T17:37:07.948" v="124" actId="21"/>
          <ac:picMkLst>
            <pc:docMk/>
            <pc:sldMk cId="0" sldId="262"/>
            <ac:picMk id="7" creationId="{65CBCE92-EEFA-872C-263B-E6562C442BA6}"/>
          </ac:picMkLst>
        </pc:picChg>
        <pc:picChg chg="add del mod">
          <ac:chgData name="annamaria frattino" userId="e2d3b587b9b7d325" providerId="LiveId" clId="{101CD8CF-9B5A-4912-95A9-952E096129B0}" dt="2022-12-02T17:37:40.048" v="127" actId="21"/>
          <ac:picMkLst>
            <pc:docMk/>
            <pc:sldMk cId="0" sldId="262"/>
            <ac:picMk id="9" creationId="{02BEBEDE-422F-9566-4415-FEFE694BC470}"/>
          </ac:picMkLst>
        </pc:picChg>
        <pc:picChg chg="add mod">
          <ac:chgData name="annamaria frattino" userId="e2d3b587b9b7d325" providerId="LiveId" clId="{101CD8CF-9B5A-4912-95A9-952E096129B0}" dt="2022-12-02T17:38:30.488" v="132" actId="692"/>
          <ac:picMkLst>
            <pc:docMk/>
            <pc:sldMk cId="0" sldId="262"/>
            <ac:picMk id="11" creationId="{387306AD-C8D3-3BD7-47B2-4774B10E1FBE}"/>
          </ac:picMkLst>
        </pc:picChg>
      </pc:sldChg>
      <pc:sldChg chg="delSp modSp mod">
        <pc:chgData name="annamaria frattino" userId="e2d3b587b9b7d325" providerId="LiveId" clId="{101CD8CF-9B5A-4912-95A9-952E096129B0}" dt="2022-12-02T17:41:35.342" v="143"/>
        <pc:sldMkLst>
          <pc:docMk/>
          <pc:sldMk cId="0" sldId="263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63"/>
            <ac:spMk id="3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7:41:22.302" v="140" actId="255"/>
          <ac:spMkLst>
            <pc:docMk/>
            <pc:sldMk cId="0" sldId="263"/>
            <ac:spMk id="4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2T17:41:35.342" v="143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annamaria frattino" userId="e2d3b587b9b7d325" providerId="LiveId" clId="{101CD8CF-9B5A-4912-95A9-952E096129B0}" dt="2022-12-02T18:23:16.369" v="470" actId="20577"/>
        <pc:sldMkLst>
          <pc:docMk/>
          <pc:sldMk cId="0" sldId="264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64"/>
            <ac:spMk id="3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8:23:16.369" v="470" actId="20577"/>
          <ac:spMkLst>
            <pc:docMk/>
            <pc:sldMk cId="0" sldId="264"/>
            <ac:spMk id="4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7:03:53.345" v="837"/>
        <pc:sldMkLst>
          <pc:docMk/>
          <pc:sldMk cId="0" sldId="265"/>
        </pc:sldMkLst>
        <pc:spChg chg="del mod">
          <ac:chgData name="annamaria frattino" userId="e2d3b587b9b7d325" providerId="LiveId" clId="{101CD8CF-9B5A-4912-95A9-952E096129B0}" dt="2022-12-05T17:03:53.345" v="837"/>
          <ac:spMkLst>
            <pc:docMk/>
            <pc:sldMk cId="0" sldId="265"/>
            <ac:spMk id="2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65"/>
            <ac:spMk id="4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8:27:40.944" v="566" actId="255"/>
          <ac:spMkLst>
            <pc:docMk/>
            <pc:sldMk cId="0" sldId="265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2T18:48:52.805" v="585"/>
        <pc:sldMkLst>
          <pc:docMk/>
          <pc:sldMk cId="0" sldId="266"/>
        </pc:sldMkLst>
        <pc:spChg chg="del mod">
          <ac:chgData name="annamaria frattino" userId="e2d3b587b9b7d325" providerId="LiveId" clId="{101CD8CF-9B5A-4912-95A9-952E096129B0}" dt="2022-12-02T18:48:52.805" v="585"/>
          <ac:spMkLst>
            <pc:docMk/>
            <pc:sldMk cId="0" sldId="266"/>
            <ac:spMk id="2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66"/>
            <ac:spMk id="4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8:48:40.720" v="582" actId="255"/>
          <ac:spMkLst>
            <pc:docMk/>
            <pc:sldMk cId="0" sldId="266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08:18:28.969" v="721"/>
        <pc:sldMkLst>
          <pc:docMk/>
          <pc:sldMk cId="0" sldId="267"/>
        </pc:sldMkLst>
        <pc:spChg chg="del mod">
          <ac:chgData name="annamaria frattino" userId="e2d3b587b9b7d325" providerId="LiveId" clId="{101CD8CF-9B5A-4912-95A9-952E096129B0}" dt="2022-12-05T08:17:55.852" v="668"/>
          <ac:spMkLst>
            <pc:docMk/>
            <pc:sldMk cId="0" sldId="267"/>
            <ac:spMk id="2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15:59.576" v="621" actId="1076"/>
          <ac:spMkLst>
            <pc:docMk/>
            <pc:sldMk cId="0" sldId="267"/>
            <ac:spMk id="4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17:53.501" v="666" actId="1076"/>
          <ac:spMkLst>
            <pc:docMk/>
            <pc:sldMk cId="0" sldId="267"/>
            <ac:spMk id="5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08:18:28.969" v="721"/>
          <ac:spMkLst>
            <pc:docMk/>
            <pc:sldMk cId="0" sldId="267"/>
            <ac:spMk id="6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08:26:31.960" v="736" actId="1076"/>
        <pc:sldMkLst>
          <pc:docMk/>
          <pc:sldMk cId="0" sldId="268"/>
        </pc:sldMkLst>
        <pc:spChg chg="del">
          <ac:chgData name="annamaria frattino" userId="e2d3b587b9b7d325" providerId="LiveId" clId="{101CD8CF-9B5A-4912-95A9-952E096129B0}" dt="2022-12-05T08:24:06.408" v="724" actId="478"/>
          <ac:spMkLst>
            <pc:docMk/>
            <pc:sldMk cId="0" sldId="268"/>
            <ac:spMk id="2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24:44.777" v="726" actId="1076"/>
          <ac:spMkLst>
            <pc:docMk/>
            <pc:sldMk cId="0" sldId="268"/>
            <ac:spMk id="4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24:55.081" v="727" actId="1076"/>
          <ac:spMkLst>
            <pc:docMk/>
            <pc:sldMk cId="0" sldId="268"/>
            <ac:spMk id="5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25:06.712" v="728" actId="1076"/>
          <ac:spMkLst>
            <pc:docMk/>
            <pc:sldMk cId="0" sldId="268"/>
            <ac:spMk id="6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25:58.392" v="734" actId="1076"/>
          <ac:spMkLst>
            <pc:docMk/>
            <pc:sldMk cId="0" sldId="268"/>
            <ac:spMk id="7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26:31.960" v="736" actId="1076"/>
          <ac:spMkLst>
            <pc:docMk/>
            <pc:sldMk cId="0" sldId="268"/>
            <ac:spMk id="8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26:13.329" v="735" actId="1076"/>
          <ac:spMkLst>
            <pc:docMk/>
            <pc:sldMk cId="0" sldId="268"/>
            <ac:spMk id="9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25:52.384" v="733" actId="1076"/>
          <ac:spMkLst>
            <pc:docMk/>
            <pc:sldMk cId="0" sldId="268"/>
            <ac:spMk id="10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25:52.384" v="733" actId="1076"/>
          <ac:spMkLst>
            <pc:docMk/>
            <pc:sldMk cId="0" sldId="268"/>
            <ac:spMk id="11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25:35.561" v="732" actId="1076"/>
          <ac:spMkLst>
            <pc:docMk/>
            <pc:sldMk cId="0" sldId="268"/>
            <ac:spMk id="12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08:25:16.625" v="729" actId="1076"/>
          <ac:spMkLst>
            <pc:docMk/>
            <pc:sldMk cId="0" sldId="268"/>
            <ac:spMk id="13" creationId="{00000000-0000-0000-0000-000000000000}"/>
          </ac:spMkLst>
        </pc:spChg>
      </pc:sldChg>
      <pc:sldChg chg="del">
        <pc:chgData name="annamaria frattino" userId="e2d3b587b9b7d325" providerId="LiveId" clId="{101CD8CF-9B5A-4912-95A9-952E096129B0}" dt="2022-12-05T16:32:33.519" v="737" actId="2696"/>
        <pc:sldMkLst>
          <pc:docMk/>
          <pc:sldMk cId="0" sldId="269"/>
        </pc:sldMkLst>
      </pc:sldChg>
      <pc:sldChg chg="modSp del">
        <pc:chgData name="annamaria frattino" userId="e2d3b587b9b7d325" providerId="LiveId" clId="{101CD8CF-9B5A-4912-95A9-952E096129B0}" dt="2022-12-05T16:32:39.400" v="738" actId="2696"/>
        <pc:sldMkLst>
          <pc:docMk/>
          <pc:sldMk cId="0" sldId="270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70"/>
            <ac:spMk id="5" creationId="{00000000-0000-0000-0000-000000000000}"/>
          </ac:spMkLst>
        </pc:spChg>
      </pc:sldChg>
      <pc:sldChg chg="modSp del">
        <pc:chgData name="annamaria frattino" userId="e2d3b587b9b7d325" providerId="LiveId" clId="{101CD8CF-9B5A-4912-95A9-952E096129B0}" dt="2022-12-05T16:32:48.043" v="739" actId="2696"/>
        <pc:sldMkLst>
          <pc:docMk/>
          <pc:sldMk cId="0" sldId="271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71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6:34:44.666" v="764"/>
        <pc:sldMkLst>
          <pc:docMk/>
          <pc:sldMk cId="0" sldId="272"/>
        </pc:sldMkLst>
        <pc:spChg chg="del mod">
          <ac:chgData name="annamaria frattino" userId="e2d3b587b9b7d325" providerId="LiveId" clId="{101CD8CF-9B5A-4912-95A9-952E096129B0}" dt="2022-12-05T16:34:44.666" v="764"/>
          <ac:spMkLst>
            <pc:docMk/>
            <pc:sldMk cId="0" sldId="272"/>
            <ac:spMk id="2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16:33:16.499" v="740" actId="1076"/>
          <ac:spMkLst>
            <pc:docMk/>
            <pc:sldMk cId="0" sldId="272"/>
            <ac:spMk id="7" creationId="{00000000-0000-0000-0000-000000000000}"/>
          </ac:spMkLst>
        </pc:spChg>
      </pc:sldChg>
      <pc:sldChg chg="modSp del">
        <pc:chgData name="annamaria frattino" userId="e2d3b587b9b7d325" providerId="LiveId" clId="{101CD8CF-9B5A-4912-95A9-952E096129B0}" dt="2022-12-05T16:33:59.177" v="741" actId="2696"/>
        <pc:sldMkLst>
          <pc:docMk/>
          <pc:sldMk cId="0" sldId="273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73"/>
            <ac:spMk id="5" creationId="{00000000-0000-0000-0000-000000000000}"/>
          </ac:spMkLst>
        </pc:spChg>
      </pc:sldChg>
      <pc:sldChg chg="modSp mod">
        <pc:chgData name="annamaria frattino" userId="e2d3b587b9b7d325" providerId="LiveId" clId="{101CD8CF-9B5A-4912-95A9-952E096129B0}" dt="2022-12-05T16:36:25.799" v="773" actId="1076"/>
        <pc:sldMkLst>
          <pc:docMk/>
          <pc:sldMk cId="0" sldId="274"/>
        </pc:sldMkLst>
        <pc:spChg chg="mod">
          <ac:chgData name="annamaria frattino" userId="e2d3b587b9b7d325" providerId="LiveId" clId="{101CD8CF-9B5A-4912-95A9-952E096129B0}" dt="2022-12-05T16:36:03.640" v="771" actId="948"/>
          <ac:spMkLst>
            <pc:docMk/>
            <pc:sldMk cId="0" sldId="274"/>
            <ac:spMk id="4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16:36:25.799" v="773" actId="1076"/>
          <ac:spMkLst>
            <pc:docMk/>
            <pc:sldMk cId="0" sldId="274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6:37:16.602" v="778" actId="478"/>
        <pc:sldMkLst>
          <pc:docMk/>
          <pc:sldMk cId="0" sldId="275"/>
        </pc:sldMkLst>
        <pc:spChg chg="mod">
          <ac:chgData name="annamaria frattino" userId="e2d3b587b9b7d325" providerId="LiveId" clId="{101CD8CF-9B5A-4912-95A9-952E096129B0}" dt="2022-12-05T16:37:04.374" v="776" actId="14100"/>
          <ac:spMkLst>
            <pc:docMk/>
            <pc:sldMk cId="0" sldId="275"/>
            <ac:spMk id="3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75"/>
            <ac:spMk id="4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16:37:16.602" v="778" actId="478"/>
          <ac:spMkLst>
            <pc:docMk/>
            <pc:sldMk cId="0" sldId="275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7:04:11.975" v="840"/>
        <pc:sldMkLst>
          <pc:docMk/>
          <pc:sldMk cId="0" sldId="276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76"/>
            <ac:spMk id="11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17:04:11.975" v="840"/>
          <ac:spMkLst>
            <pc:docMk/>
            <pc:sldMk cId="0" sldId="276"/>
            <ac:spMk id="12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7:04:23.744" v="843"/>
        <pc:sldMkLst>
          <pc:docMk/>
          <pc:sldMk cId="0" sldId="277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77"/>
            <ac:spMk id="4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17:04:23.744" v="843"/>
          <ac:spMkLst>
            <pc:docMk/>
            <pc:sldMk cId="0" sldId="277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6:41:27.919" v="781"/>
        <pc:sldMkLst>
          <pc:docMk/>
          <pc:sldMk cId="0" sldId="278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78"/>
            <ac:spMk id="4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16:41:27.919" v="781"/>
          <ac:spMkLst>
            <pc:docMk/>
            <pc:sldMk cId="0" sldId="278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6:46:14.384" v="784"/>
        <pc:sldMkLst>
          <pc:docMk/>
          <pc:sldMk cId="0" sldId="279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79"/>
            <ac:spMk id="4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16:46:14.384" v="784"/>
          <ac:spMkLst>
            <pc:docMk/>
            <pc:sldMk cId="0" sldId="279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6:47:00.555" v="785" actId="478"/>
        <pc:sldMkLst>
          <pc:docMk/>
          <pc:sldMk cId="0" sldId="280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80"/>
            <ac:spMk id="4" creationId="{00000000-0000-0000-0000-000000000000}"/>
          </ac:spMkLst>
        </pc:spChg>
        <pc:spChg chg="del">
          <ac:chgData name="annamaria frattino" userId="e2d3b587b9b7d325" providerId="LiveId" clId="{101CD8CF-9B5A-4912-95A9-952E096129B0}" dt="2022-12-05T16:47:00.555" v="785" actId="478"/>
          <ac:spMkLst>
            <pc:docMk/>
            <pc:sldMk cId="0" sldId="280"/>
            <ac:spMk id="5" creationId="{00000000-0000-0000-0000-000000000000}"/>
          </ac:spMkLst>
        </pc:spChg>
      </pc:sldChg>
      <pc:sldChg chg="modSp mod">
        <pc:chgData name="annamaria frattino" userId="e2d3b587b9b7d325" providerId="LiveId" clId="{101CD8CF-9B5A-4912-95A9-952E096129B0}" dt="2022-12-05T16:49:06.223" v="789" actId="1076"/>
        <pc:sldMkLst>
          <pc:docMk/>
          <pc:sldMk cId="0" sldId="281"/>
        </pc:sldMkLst>
        <pc:spChg chg="mod">
          <ac:chgData name="annamaria frattino" userId="e2d3b587b9b7d325" providerId="LiveId" clId="{101CD8CF-9B5A-4912-95A9-952E096129B0}" dt="2022-12-05T16:48:39.238" v="787" actId="1076"/>
          <ac:spMkLst>
            <pc:docMk/>
            <pc:sldMk cId="0" sldId="281"/>
            <ac:spMk id="3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5T16:49:06.223" v="789" actId="1076"/>
          <ac:spMkLst>
            <pc:docMk/>
            <pc:sldMk cId="0" sldId="281"/>
            <ac:spMk id="4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6:50:09.723" v="792"/>
        <pc:sldMkLst>
          <pc:docMk/>
          <pc:sldMk cId="0" sldId="282"/>
        </pc:sldMkLst>
        <pc:spChg chg="del mod">
          <ac:chgData name="annamaria frattino" userId="e2d3b587b9b7d325" providerId="LiveId" clId="{101CD8CF-9B5A-4912-95A9-952E096129B0}" dt="2022-12-05T16:50:09.723" v="792"/>
          <ac:spMkLst>
            <pc:docMk/>
            <pc:sldMk cId="0" sldId="282"/>
            <ac:spMk id="2" creationId="{00000000-0000-0000-0000-000000000000}"/>
          </ac:spMkLst>
        </pc:spChg>
      </pc:sldChg>
      <pc:sldChg chg="modSp mod">
        <pc:chgData name="annamaria frattino" userId="e2d3b587b9b7d325" providerId="LiveId" clId="{101CD8CF-9B5A-4912-95A9-952E096129B0}" dt="2022-12-05T17:04:55.440" v="844" actId="20577"/>
        <pc:sldMkLst>
          <pc:docMk/>
          <pc:sldMk cId="0" sldId="283"/>
        </pc:sldMkLst>
        <pc:spChg chg="mod">
          <ac:chgData name="annamaria frattino" userId="e2d3b587b9b7d325" providerId="LiveId" clId="{101CD8CF-9B5A-4912-95A9-952E096129B0}" dt="2022-12-05T17:04:55.440" v="844" actId="20577"/>
          <ac:spMkLst>
            <pc:docMk/>
            <pc:sldMk cId="0" sldId="283"/>
            <ac:spMk id="5" creationId="{00000000-0000-0000-0000-000000000000}"/>
          </ac:spMkLst>
        </pc:spChg>
      </pc:sldChg>
      <pc:sldChg chg="delSp modSp mod">
        <pc:chgData name="annamaria frattino" userId="e2d3b587b9b7d325" providerId="LiveId" clId="{101CD8CF-9B5A-4912-95A9-952E096129B0}" dt="2022-12-05T16:51:50.681" v="819" actId="255"/>
        <pc:sldMkLst>
          <pc:docMk/>
          <pc:sldMk cId="0" sldId="284"/>
        </pc:sldMkLst>
        <pc:spChg chg="mod">
          <ac:chgData name="annamaria frattino" userId="e2d3b587b9b7d325" providerId="LiveId" clId="{101CD8CF-9B5A-4912-95A9-952E096129B0}" dt="2022-12-05T16:51:50.681" v="819" actId="255"/>
          <ac:spMkLst>
            <pc:docMk/>
            <pc:sldMk cId="0" sldId="284"/>
            <ac:spMk id="3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84"/>
            <ac:spMk id="4" creationId="{00000000-0000-0000-0000-000000000000}"/>
          </ac:spMkLst>
        </pc:spChg>
        <pc:spChg chg="del mod">
          <ac:chgData name="annamaria frattino" userId="e2d3b587b9b7d325" providerId="LiveId" clId="{101CD8CF-9B5A-4912-95A9-952E096129B0}" dt="2022-12-05T16:51:09.616" v="816"/>
          <ac:spMkLst>
            <pc:docMk/>
            <pc:sldMk cId="0" sldId="284"/>
            <ac:spMk id="5" creationId="{00000000-0000-0000-0000-000000000000}"/>
          </ac:spMkLst>
        </pc:spChg>
      </pc:sldChg>
      <pc:sldChg chg="modSp del">
        <pc:chgData name="annamaria frattino" userId="e2d3b587b9b7d325" providerId="LiveId" clId="{101CD8CF-9B5A-4912-95A9-952E096129B0}" dt="2022-12-05T16:51:23.241" v="817" actId="2696"/>
        <pc:sldMkLst>
          <pc:docMk/>
          <pc:sldMk cId="0" sldId="285"/>
        </pc:sldMkLst>
        <pc:spChg chg="mod">
          <ac:chgData name="annamaria frattino" userId="e2d3b587b9b7d325" providerId="LiveId" clId="{101CD8CF-9B5A-4912-95A9-952E096129B0}" dt="2022-12-02T17:14:22.093" v="28"/>
          <ac:spMkLst>
            <pc:docMk/>
            <pc:sldMk cId="0" sldId="285"/>
            <ac:spMk id="4" creationId="{00000000-0000-0000-0000-000000000000}"/>
          </ac:spMkLst>
        </pc:spChg>
      </pc:sldChg>
      <pc:sldChg chg="addSp modSp add mod ord">
        <pc:chgData name="annamaria frattino" userId="e2d3b587b9b7d325" providerId="LiveId" clId="{101CD8CF-9B5A-4912-95A9-952E096129B0}" dt="2022-12-02T18:04:11.457" v="275" actId="1076"/>
        <pc:sldMkLst>
          <pc:docMk/>
          <pc:sldMk cId="4284308990" sldId="286"/>
        </pc:sldMkLst>
        <pc:spChg chg="mod">
          <ac:chgData name="annamaria frattino" userId="e2d3b587b9b7d325" providerId="LiveId" clId="{101CD8CF-9B5A-4912-95A9-952E096129B0}" dt="2022-12-02T18:02:08.267" v="214" actId="20577"/>
          <ac:spMkLst>
            <pc:docMk/>
            <pc:sldMk cId="4284308990" sldId="286"/>
            <ac:spMk id="4" creationId="{00000000-0000-0000-0000-000000000000}"/>
          </ac:spMkLst>
        </pc:spChg>
        <pc:spChg chg="add mod">
          <ac:chgData name="annamaria frattino" userId="e2d3b587b9b7d325" providerId="LiveId" clId="{101CD8CF-9B5A-4912-95A9-952E096129B0}" dt="2022-12-02T18:04:06.291" v="274" actId="1076"/>
          <ac:spMkLst>
            <pc:docMk/>
            <pc:sldMk cId="4284308990" sldId="286"/>
            <ac:spMk id="6" creationId="{7E20B658-E2FA-C8ED-9B46-E01F8A1096AC}"/>
          </ac:spMkLst>
        </pc:spChg>
        <pc:spChg chg="add mod">
          <ac:chgData name="annamaria frattino" userId="e2d3b587b9b7d325" providerId="LiveId" clId="{101CD8CF-9B5A-4912-95A9-952E096129B0}" dt="2022-12-02T18:04:11.457" v="275" actId="1076"/>
          <ac:spMkLst>
            <pc:docMk/>
            <pc:sldMk cId="4284308990" sldId="286"/>
            <ac:spMk id="7" creationId="{04097DB0-FDE3-125C-83E4-644BB65F156A}"/>
          </ac:spMkLst>
        </pc:spChg>
        <pc:graphicFrameChg chg="add mod modGraphic">
          <ac:chgData name="annamaria frattino" userId="e2d3b587b9b7d325" providerId="LiveId" clId="{101CD8CF-9B5A-4912-95A9-952E096129B0}" dt="2022-12-02T18:03:58.795" v="273" actId="1076"/>
          <ac:graphicFrameMkLst>
            <pc:docMk/>
            <pc:sldMk cId="4284308990" sldId="286"/>
            <ac:graphicFrameMk id="5" creationId="{3C8B3366-6AD1-1908-C471-01C4F883A3EB}"/>
          </ac:graphicFrameMkLst>
        </pc:graphicFrameChg>
        <pc:picChg chg="add mod">
          <ac:chgData name="annamaria frattino" userId="e2d3b587b9b7d325" providerId="LiveId" clId="{101CD8CF-9B5A-4912-95A9-952E096129B0}" dt="2022-12-02T17:47:29.177" v="193" actId="1076"/>
          <ac:picMkLst>
            <pc:docMk/>
            <pc:sldMk cId="4284308990" sldId="286"/>
            <ac:picMk id="2050" creationId="{F01AF357-C8B9-DEE2-D33B-4D1889D89867}"/>
          </ac:picMkLst>
        </pc:picChg>
      </pc:sldChg>
      <pc:sldChg chg="addSp modSp add mod ord">
        <pc:chgData name="annamaria frattino" userId="e2d3b587b9b7d325" providerId="LiveId" clId="{101CD8CF-9B5A-4912-95A9-952E096129B0}" dt="2022-12-02T18:42:05.286" v="568" actId="20577"/>
        <pc:sldMkLst>
          <pc:docMk/>
          <pc:sldMk cId="436241314" sldId="287"/>
        </pc:sldMkLst>
        <pc:spChg chg="mod">
          <ac:chgData name="annamaria frattino" userId="e2d3b587b9b7d325" providerId="LiveId" clId="{101CD8CF-9B5A-4912-95A9-952E096129B0}" dt="2022-12-02T18:15:15.846" v="339" actId="1076"/>
          <ac:spMkLst>
            <pc:docMk/>
            <pc:sldMk cId="436241314" sldId="287"/>
            <ac:spMk id="3" creationId="{00000000-0000-0000-0000-000000000000}"/>
          </ac:spMkLst>
        </pc:spChg>
        <pc:spChg chg="mod">
          <ac:chgData name="annamaria frattino" userId="e2d3b587b9b7d325" providerId="LiveId" clId="{101CD8CF-9B5A-4912-95A9-952E096129B0}" dt="2022-12-02T18:15:20.266" v="340" actId="1076"/>
          <ac:spMkLst>
            <pc:docMk/>
            <pc:sldMk cId="436241314" sldId="287"/>
            <ac:spMk id="4" creationId="{00000000-0000-0000-0000-000000000000}"/>
          </ac:spMkLst>
        </pc:spChg>
        <pc:spChg chg="add mod">
          <ac:chgData name="annamaria frattino" userId="e2d3b587b9b7d325" providerId="LiveId" clId="{101CD8CF-9B5A-4912-95A9-952E096129B0}" dt="2022-12-02T18:42:05.286" v="568" actId="20577"/>
          <ac:spMkLst>
            <pc:docMk/>
            <pc:sldMk cId="436241314" sldId="287"/>
            <ac:spMk id="5" creationId="{27DA79E3-9AAD-EDDB-BDCE-FE814DAA64AD}"/>
          </ac:spMkLst>
        </pc:spChg>
        <pc:spChg chg="add mod">
          <ac:chgData name="annamaria frattino" userId="e2d3b587b9b7d325" providerId="LiveId" clId="{101CD8CF-9B5A-4912-95A9-952E096129B0}" dt="2022-12-02T18:15:01.467" v="338" actId="1076"/>
          <ac:spMkLst>
            <pc:docMk/>
            <pc:sldMk cId="436241314" sldId="287"/>
            <ac:spMk id="6" creationId="{41549D6F-41EE-9866-0209-474CA9D3DB9C}"/>
          </ac:spMkLst>
        </pc:spChg>
      </pc:sldChg>
      <pc:sldMasterChg chg="setBg modSldLayout">
        <pc:chgData name="annamaria frattino" userId="e2d3b587b9b7d325" providerId="LiveId" clId="{101CD8CF-9B5A-4912-95A9-952E096129B0}" dt="2022-12-02T17:14:50.744" v="30"/>
        <pc:sldMasterMkLst>
          <pc:docMk/>
          <pc:sldMasterMk cId="2440654916" sldId="2147483835"/>
        </pc:sldMasterMkLst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732837541" sldId="2147483836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2018941002" sldId="2147483837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1883186990" sldId="2147483838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1584811133" sldId="2147483839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3822606598" sldId="2147483840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95054333" sldId="2147483841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472496297" sldId="2147483842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1316601207" sldId="2147483843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1613853172" sldId="2147483844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522869891" sldId="2147483845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1373272705" sldId="2147483846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2702709654" sldId="2147483847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888729184" sldId="2147483848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3975003923" sldId="2147483849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1619776660" sldId="2147483850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1527951177" sldId="2147483851"/>
          </pc:sldLayoutMkLst>
        </pc:sldLayoutChg>
        <pc:sldLayoutChg chg="setBg">
          <pc:chgData name="annamaria frattino" userId="e2d3b587b9b7d325" providerId="LiveId" clId="{101CD8CF-9B5A-4912-95A9-952E096129B0}" dt="2022-12-02T17:14:50.744" v="30"/>
          <pc:sldLayoutMkLst>
            <pc:docMk/>
            <pc:sldMasterMk cId="2440654916" sldId="2147483835"/>
            <pc:sldLayoutMk cId="3011443350" sldId="21474838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93001-B8ED-4092-9769-C0AFEAFF3C46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A4123-DCF7-40CF-9596-5818BE6E97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98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A4123-DCF7-40CF-9596-5818BE6E973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5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83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86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7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0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872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0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77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95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4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894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8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481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60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249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60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385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38100">
              <a:lnSpc>
                <a:spcPts val="2975"/>
              </a:lnSpc>
            </a:pPr>
            <a:fld id="{81D60167-4931-47E6-BA6A-407CBD079E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065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wasp.org/?gclid=EAIaIQobChMIhKyV_c2P6QIVyeeaCh18ZQ0REAAYAiAAEgJhRfD_Bw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p.net/manual/it/language.types.type-juggling.phplanguage.types.typecast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.net/manual/it/function.is-numeric.php" TargetMode="External"/><Relationship Id="rId2" Type="http://schemas.openxmlformats.org/officeDocument/2006/relationships/hyperlink" Target="http://www.php.net/manual/it/function.is-int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p.net/manual/it/function.gettype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.net/manual/it/function.preg-match.php" TargetMode="External"/><Relationship Id="rId2" Type="http://schemas.openxmlformats.org/officeDocument/2006/relationships/hyperlink" Target="http://www.riochierego.it/mobile/docs/quinta/lab/PPT-7-PHP-HTML-Interazion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p.net/manual/it/function.ereg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.net/manual/it/function.preg-replace.php" TargetMode="External"/><Relationship Id="rId2" Type="http://schemas.openxmlformats.org/officeDocument/2006/relationships/hyperlink" Target="http://www.php.net/manual/it/function.str-replac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.net/manual/it/function.strtr.php" TargetMode="External"/><Relationship Id="rId4" Type="http://schemas.openxmlformats.org/officeDocument/2006/relationships/hyperlink" Target="http://www.php.net/manual/it/function.ereg-replace.ph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677" y="899699"/>
            <a:ext cx="5845810" cy="9980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it-IT" spc="-5" dirty="0">
                <a:solidFill>
                  <a:srgbClr val="000000"/>
                </a:solidFill>
              </a:rPr>
              <a:t>L’ area riservata di un sito web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802" y="6300249"/>
            <a:ext cx="26035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1</a:t>
            </a:fld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8939" y="2520137"/>
            <a:ext cx="5534660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420"/>
              </a:lnSpc>
              <a:spcBef>
                <a:spcPts val="2885"/>
              </a:spcBef>
            </a:pPr>
            <a:r>
              <a:rPr sz="3000" b="1" dirty="0">
                <a:latin typeface="Arial"/>
                <a:cs typeface="Arial"/>
              </a:rPr>
              <a:t>SQL</a:t>
            </a:r>
            <a:r>
              <a:rPr sz="3000" b="1" spc="-8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injection: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1026" name="Picture 2" descr="Sql Injection codice malevolo nel sito come prevenirlo - Noir Solutions">
            <a:extLst>
              <a:ext uri="{FF2B5EF4-FFF2-40B4-BE49-F238E27FC236}">
                <a16:creationId xmlns:a16="http://schemas.microsoft.com/office/drawing/2014/main" id="{9C2FE823-89A5-3594-4A8D-CE240D6A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01148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CED851-6702-A12A-EC1B-4ECFAAD71653}"/>
              </a:ext>
            </a:extLst>
          </p:cNvPr>
          <p:cNvSpPr txBox="1"/>
          <p:nvPr/>
        </p:nvSpPr>
        <p:spPr>
          <a:xfrm>
            <a:off x="1550669" y="5286394"/>
            <a:ext cx="579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70C0"/>
                </a:solidFill>
                <a:latin typeface="Blackadder ITC" panose="04020505051007020D02" pitchFamily="82" charset="0"/>
              </a:rPr>
              <a:t>«Cosa sono e come proteggersi»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6268923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/>
              <a:t>esempio</a:t>
            </a:r>
            <a:r>
              <a:rPr spc="-35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query</a:t>
            </a:r>
            <a:r>
              <a:rPr spc="-30" dirty="0"/>
              <a:t> </a:t>
            </a:r>
            <a:r>
              <a:rPr spc="-5" dirty="0"/>
              <a:t>singola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2324061"/>
            <a:ext cx="7846061" cy="369331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spc="-5" dirty="0">
                <a:latin typeface="Microsoft Sans Serif"/>
                <a:cs typeface="Microsoft Sans Serif"/>
              </a:rPr>
              <a:t>Premendo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'Invia</a:t>
            </a:r>
            <a:r>
              <a:rPr sz="1400" spc="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33CC"/>
                </a:solidFill>
                <a:latin typeface="Microsoft Sans Serif"/>
                <a:cs typeface="Microsoft Sans Serif"/>
              </a:rPr>
              <a:t>i</a:t>
            </a:r>
            <a:r>
              <a:rPr sz="1400" spc="2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dati'</a:t>
            </a:r>
            <a:r>
              <a:rPr sz="1400" spc="2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arriveranno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alla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pagina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latin typeface="Arial"/>
                <a:cs typeface="Arial"/>
              </a:rPr>
              <a:t>login.php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seguenti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variabili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in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latin typeface="Arial"/>
                <a:cs typeface="Arial"/>
              </a:rPr>
              <a:t>$_POST</a:t>
            </a:r>
            <a:endParaRPr sz="1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it-IT" sz="1400" b="1" spc="-5" dirty="0">
                <a:solidFill>
                  <a:srgbClr val="FF0000"/>
                </a:solidFill>
                <a:latin typeface="Arial"/>
                <a:cs typeface="Arial"/>
              </a:rPr>
              <a:t>codice</a:t>
            </a:r>
            <a:r>
              <a:rPr sz="1400" spc="-5" dirty="0">
                <a:latin typeface="Microsoft Sans Serif"/>
                <a:cs typeface="Microsoft Sans Serif"/>
              </a:rPr>
              <a:t>,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valorizzato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con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lang="it-IT" sz="1400" spc="-10" dirty="0">
                <a:latin typeface="Microsoft Sans Serif"/>
                <a:cs typeface="Microsoft Sans Serif"/>
              </a:rPr>
              <a:t>il codice </a:t>
            </a:r>
            <a:r>
              <a:rPr sz="1400" spc="-5" dirty="0" err="1">
                <a:latin typeface="Microsoft Sans Serif"/>
                <a:cs typeface="Microsoft Sans Serif"/>
              </a:rPr>
              <a:t>inserit</a:t>
            </a:r>
            <a:r>
              <a:rPr lang="it-IT" sz="1400" spc="-5" dirty="0">
                <a:latin typeface="Microsoft Sans Serif"/>
                <a:cs typeface="Microsoft Sans Serif"/>
              </a:rPr>
              <a:t>o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dall’utente</a:t>
            </a:r>
            <a:endParaRPr sz="14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it-IT" sz="1400" b="1" dirty="0">
                <a:solidFill>
                  <a:srgbClr val="FF0000"/>
                </a:solidFill>
                <a:latin typeface="Arial"/>
                <a:cs typeface="Arial"/>
              </a:rPr>
              <a:t>password</a:t>
            </a:r>
            <a:r>
              <a:rPr sz="1400" dirty="0">
                <a:latin typeface="Microsoft Sans Serif"/>
                <a:cs typeface="Microsoft Sans Serif"/>
              </a:rPr>
              <a:t>,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valorizzato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con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la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password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latin typeface="Microsoft Sans Serif"/>
                <a:cs typeface="Microsoft Sans Serif"/>
              </a:rPr>
              <a:t>inserita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latin typeface="Microsoft Sans Serif"/>
                <a:cs typeface="Microsoft Sans Serif"/>
              </a:rPr>
              <a:t>dall’utente</a:t>
            </a:r>
            <a:endParaRPr lang="it-IT" sz="1400" spc="-10" dirty="0">
              <a:latin typeface="Microsoft Sans Serif"/>
              <a:cs typeface="Microsoft Sans Serif"/>
            </a:endParaRPr>
          </a:p>
          <a:p>
            <a:pPr marL="12065">
              <a:lnSpc>
                <a:spcPct val="100000"/>
              </a:lnSpc>
              <a:spcBef>
                <a:spcPts val="385"/>
              </a:spcBef>
              <a:buClr>
                <a:srgbClr val="000000"/>
              </a:buClr>
              <a:buSzPct val="75000"/>
              <a:tabLst>
                <a:tab pos="355600" algn="l"/>
                <a:tab pos="356235" algn="l"/>
              </a:tabLst>
            </a:pPr>
            <a:r>
              <a:rPr lang="it-IT" sz="1400" spc="-10" dirty="0">
                <a:latin typeface="Microsoft Sans Serif"/>
                <a:cs typeface="Microsoft Sans Serif"/>
              </a:rPr>
              <a:t>Che verranno inserite nelle variabili $codice e $password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00" spc="-5" dirty="0">
                <a:latin typeface="Microsoft Sans Serif"/>
                <a:cs typeface="Microsoft Sans Serif"/>
              </a:rPr>
              <a:t>Queste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variabili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saranno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usate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per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costruire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una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query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string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dinamica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in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PHP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del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tipo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00" spc="-5" dirty="0">
                <a:latin typeface="Microsoft Sans Serif"/>
                <a:cs typeface="Microsoft Sans Serif"/>
              </a:rPr>
              <a:t>$sql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"</a:t>
            </a:r>
            <a:r>
              <a:rPr sz="1400" b="1" spc="-5" dirty="0">
                <a:latin typeface="Arial"/>
                <a:cs typeface="Arial"/>
              </a:rPr>
              <a:t>SELECT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*</a:t>
            </a:r>
            <a:endParaRPr sz="1400" dirty="0">
              <a:latin typeface="Microsoft Sans Serif"/>
              <a:cs typeface="Microsoft Sans Serif"/>
            </a:endParaRPr>
          </a:p>
          <a:p>
            <a:pPr marL="698500">
              <a:lnSpc>
                <a:spcPct val="100000"/>
              </a:lnSpc>
              <a:spcBef>
                <a:spcPts val="384"/>
              </a:spcBef>
            </a:pPr>
            <a:r>
              <a:rPr sz="1400" b="1" spc="-10" dirty="0">
                <a:latin typeface="Arial"/>
                <a:cs typeface="Arial"/>
              </a:rPr>
              <a:t>FROM </a:t>
            </a:r>
            <a:r>
              <a:rPr sz="1400" spc="-10" dirty="0" err="1">
                <a:latin typeface="Microsoft Sans Serif"/>
                <a:cs typeface="Microsoft Sans Serif"/>
              </a:rPr>
              <a:t>Utent</a:t>
            </a:r>
            <a:r>
              <a:rPr lang="it-IT" sz="1400" spc="-10" dirty="0">
                <a:latin typeface="Microsoft Sans Serif"/>
                <a:cs typeface="Microsoft Sans Serif"/>
              </a:rPr>
              <a:t>i</a:t>
            </a:r>
            <a:endParaRPr sz="1400" dirty="0">
              <a:latin typeface="Microsoft Sans Serif"/>
              <a:cs typeface="Microsoft Sans Serif"/>
            </a:endParaRPr>
          </a:p>
          <a:p>
            <a:pPr marL="698500">
              <a:lnSpc>
                <a:spcPct val="100000"/>
              </a:lnSpc>
              <a:spcBef>
                <a:spcPts val="425"/>
              </a:spcBef>
            </a:pPr>
            <a:r>
              <a:rPr lang="en-US" sz="1400" b="1" spc="-5" dirty="0">
                <a:latin typeface="Arial"/>
                <a:cs typeface="Arial"/>
              </a:rPr>
              <a:t>where </a:t>
            </a:r>
            <a:r>
              <a:rPr lang="en-US" sz="1400" b="1" spc="-5" dirty="0" err="1">
                <a:latin typeface="Arial"/>
                <a:cs typeface="Arial"/>
              </a:rPr>
              <a:t>codice</a:t>
            </a:r>
            <a:r>
              <a:rPr lang="en-US" sz="1400" b="1" spc="-5" dirty="0">
                <a:latin typeface="Arial"/>
                <a:cs typeface="Arial"/>
              </a:rPr>
              <a:t> = '$</a:t>
            </a:r>
            <a:r>
              <a:rPr lang="en-US" sz="1400" b="1" spc="-5" dirty="0" err="1">
                <a:latin typeface="Arial"/>
                <a:cs typeface="Arial"/>
              </a:rPr>
              <a:t>codice</a:t>
            </a:r>
            <a:r>
              <a:rPr lang="en-US" sz="1400" b="1" spc="-5" dirty="0">
                <a:latin typeface="Arial"/>
                <a:cs typeface="Arial"/>
              </a:rPr>
              <a:t>' and password = '$password’”;</a:t>
            </a:r>
          </a:p>
          <a:p>
            <a:pPr marL="698500">
              <a:lnSpc>
                <a:spcPct val="100000"/>
              </a:lnSpc>
              <a:spcBef>
                <a:spcPts val="425"/>
              </a:spcBef>
            </a:pPr>
            <a:r>
              <a:rPr sz="1400" spc="-5" dirty="0">
                <a:latin typeface="Microsoft Sans Serif"/>
                <a:cs typeface="Microsoft Sans Serif"/>
              </a:rPr>
              <a:t>Se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l’utente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ha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quindi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 err="1">
                <a:latin typeface="Microsoft Sans Serif"/>
                <a:cs typeface="Microsoft Sans Serif"/>
              </a:rPr>
              <a:t>inserito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lang="it-IT" sz="1400" spc="-5" dirty="0">
                <a:latin typeface="Microsoft Sans Serif"/>
                <a:cs typeface="Microsoft Sans Serif"/>
              </a:rPr>
              <a:t>codice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'</a:t>
            </a:r>
            <a:r>
              <a:rPr sz="14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pippo</a:t>
            </a:r>
            <a:r>
              <a:rPr sz="1400" spc="-10" dirty="0">
                <a:latin typeface="Microsoft Sans Serif"/>
                <a:cs typeface="Microsoft Sans Serif"/>
              </a:rPr>
              <a:t>'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lang="it-IT" sz="1400" spc="-5" dirty="0">
                <a:latin typeface="Microsoft Sans Serif"/>
                <a:cs typeface="Microsoft Sans Serif"/>
              </a:rPr>
              <a:t>password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'</a:t>
            </a:r>
            <a:r>
              <a:rPr sz="1400" spc="-5" dirty="0">
                <a:solidFill>
                  <a:srgbClr val="00AF50"/>
                </a:solidFill>
                <a:latin typeface="Microsoft Sans Serif"/>
                <a:cs typeface="Microsoft Sans Serif"/>
              </a:rPr>
              <a:t>paperino</a:t>
            </a:r>
            <a:r>
              <a:rPr sz="1400" spc="-5" dirty="0">
                <a:latin typeface="Microsoft Sans Serif"/>
                <a:cs typeface="Microsoft Sans Serif"/>
              </a:rPr>
              <a:t>'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query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string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sarà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spc="-5" dirty="0">
                <a:latin typeface="Microsoft Sans Serif"/>
                <a:cs typeface="Microsoft Sans Serif"/>
              </a:rPr>
              <a:t>$sql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"</a:t>
            </a:r>
            <a:r>
              <a:rPr sz="1400" b="1" spc="-5" dirty="0">
                <a:latin typeface="Arial"/>
                <a:cs typeface="Arial"/>
              </a:rPr>
              <a:t>SELECT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*</a:t>
            </a:r>
            <a:endParaRPr sz="1400" dirty="0">
              <a:latin typeface="Microsoft Sans Serif"/>
              <a:cs typeface="Microsoft Sans Serif"/>
            </a:endParaRPr>
          </a:p>
          <a:p>
            <a:pPr marL="698500">
              <a:lnSpc>
                <a:spcPct val="100000"/>
              </a:lnSpc>
              <a:spcBef>
                <a:spcPts val="390"/>
              </a:spcBef>
            </a:pPr>
            <a:r>
              <a:rPr sz="1400" b="1" spc="-10" dirty="0">
                <a:latin typeface="Arial"/>
                <a:cs typeface="Arial"/>
              </a:rPr>
              <a:t>FROM </a:t>
            </a:r>
            <a:r>
              <a:rPr sz="1400" spc="-10" dirty="0" err="1">
                <a:latin typeface="Microsoft Sans Serif"/>
                <a:cs typeface="Microsoft Sans Serif"/>
              </a:rPr>
              <a:t>Utent</a:t>
            </a:r>
            <a:r>
              <a:rPr lang="it-IT" sz="1400" spc="-10" dirty="0">
                <a:latin typeface="Microsoft Sans Serif"/>
                <a:cs typeface="Microsoft Sans Serif"/>
              </a:rPr>
              <a:t>i</a:t>
            </a:r>
            <a:endParaRPr sz="1400" dirty="0">
              <a:latin typeface="Microsoft Sans Serif"/>
              <a:cs typeface="Microsoft Sans Serif"/>
            </a:endParaRPr>
          </a:p>
          <a:p>
            <a:pPr marL="698500">
              <a:lnSpc>
                <a:spcPct val="100000"/>
              </a:lnSpc>
              <a:spcBef>
                <a:spcPts val="425"/>
              </a:spcBef>
              <a:tabLst>
                <a:tab pos="3531870" algn="l"/>
              </a:tabLst>
            </a:pPr>
            <a:r>
              <a:rPr sz="1400" b="1" spc="-5" dirty="0">
                <a:latin typeface="Arial"/>
                <a:cs typeface="Arial"/>
              </a:rPr>
              <a:t>WHERE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lang="it-IT" sz="1400" spc="-5" dirty="0">
                <a:latin typeface="Microsoft Sans Serif"/>
                <a:cs typeface="Microsoft Sans Serif"/>
              </a:rPr>
              <a:t>codice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pippo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400" spc="409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AND</a:t>
            </a:r>
            <a:r>
              <a:rPr lang="it-IT" sz="1400" spc="-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password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400" spc="-5" dirty="0">
                <a:solidFill>
                  <a:srgbClr val="00AF50"/>
                </a:solidFill>
                <a:latin typeface="Microsoft Sans Serif"/>
                <a:cs typeface="Microsoft Sans Serif"/>
              </a:rPr>
              <a:t>paperino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400" b="1" spc="-5" dirty="0">
                <a:latin typeface="Arial"/>
                <a:cs typeface="Arial"/>
              </a:rPr>
              <a:t>;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"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355600" marR="17780" indent="-343535">
              <a:lnSpc>
                <a:spcPct val="100000"/>
              </a:lnSpc>
              <a:spcBef>
                <a:spcPts val="390"/>
              </a:spcBef>
            </a:pPr>
            <a:r>
              <a:rPr sz="1400" spc="-5" dirty="0">
                <a:latin typeface="Microsoft Sans Serif"/>
                <a:cs typeface="Microsoft Sans Serif"/>
              </a:rPr>
              <a:t>La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query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restituirà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i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dati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degli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utenti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con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lang="it-IT" sz="1400" spc="-5" dirty="0">
                <a:latin typeface="Microsoft Sans Serif"/>
                <a:cs typeface="Microsoft Sans Serif"/>
              </a:rPr>
              <a:t>codice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latin typeface="Arial"/>
                <a:cs typeface="Arial"/>
              </a:rPr>
              <a:t>pippo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password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latin typeface="Arial"/>
                <a:cs typeface="Arial"/>
              </a:rPr>
              <a:t>paperino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presenti </a:t>
            </a:r>
            <a:r>
              <a:rPr sz="1400" spc="-409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nel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nostro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database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(magari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nessuna).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latin typeface="Arial"/>
                <a:cs typeface="Arial"/>
              </a:rPr>
              <a:t>Fin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qui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nulla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strano</a:t>
            </a:r>
            <a:r>
              <a:rPr sz="1400" spc="-5" dirty="0"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152" y="6268923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/>
              <a:t>esempio</a:t>
            </a:r>
            <a:r>
              <a:rPr spc="-35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query</a:t>
            </a:r>
            <a:r>
              <a:rPr spc="-30" dirty="0"/>
              <a:t> </a:t>
            </a:r>
            <a:r>
              <a:rPr spc="-5" dirty="0"/>
              <a:t>singola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739" y="2334282"/>
            <a:ext cx="7693661" cy="374871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spc="-5" dirty="0">
                <a:latin typeface="Microsoft Sans Serif"/>
                <a:cs typeface="Microsoft Sans Serif"/>
              </a:rPr>
              <a:t>Supponiamo,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ora,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che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l’utente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inserisca</a:t>
            </a:r>
            <a:endParaRPr sz="14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it-IT" sz="1400" b="1" spc="-5" dirty="0">
                <a:solidFill>
                  <a:srgbClr val="FF0000"/>
                </a:solidFill>
                <a:latin typeface="Arial"/>
                <a:cs typeface="Arial"/>
              </a:rPr>
              <a:t>codice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b="1" spc="-20" dirty="0">
                <a:solidFill>
                  <a:srgbClr val="FF0000"/>
                </a:solidFill>
                <a:latin typeface="Arial"/>
                <a:cs typeface="Arial"/>
              </a:rPr>
              <a:t>      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pippo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2800350">
              <a:lnSpc>
                <a:spcPct val="120000"/>
              </a:lnSpc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it-IT" sz="1400" b="1" spc="5" dirty="0">
                <a:solidFill>
                  <a:srgbClr val="FF0000"/>
                </a:solidFill>
                <a:latin typeface="Arial"/>
                <a:cs typeface="Arial"/>
              </a:rPr>
              <a:t>    password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</a:t>
            </a:r>
            <a:r>
              <a:rPr sz="1400" spc="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(ossia un</a:t>
            </a:r>
            <a:r>
              <a:rPr sz="1400" spc="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lang="it-IT" sz="1400" spc="20" dirty="0">
                <a:solidFill>
                  <a:srgbClr val="0033CC"/>
                </a:solidFill>
                <a:latin typeface="Microsoft Sans Serif"/>
                <a:cs typeface="Microsoft Sans Serif"/>
              </a:rPr>
              <a:t>apice </a:t>
            </a:r>
            <a:r>
              <a:rPr lang="it-IT"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singolo)</a:t>
            </a:r>
          </a:p>
          <a:p>
            <a:pPr marL="12700" marR="2800350">
              <a:lnSpc>
                <a:spcPct val="120000"/>
              </a:lnSpc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La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query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string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eseguita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sarà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ora:</a:t>
            </a:r>
            <a:endParaRPr sz="1400" dirty="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  <a:spcBef>
                <a:spcPts val="820"/>
              </a:spcBef>
            </a:pPr>
            <a:r>
              <a:rPr sz="1400" b="1" spc="-5" dirty="0">
                <a:latin typeface="Arial"/>
                <a:cs typeface="Arial"/>
              </a:rPr>
              <a:t>SELECT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*</a:t>
            </a:r>
            <a:endParaRPr sz="1400" dirty="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  <a:spcBef>
                <a:spcPts val="380"/>
              </a:spcBef>
            </a:pPr>
            <a:r>
              <a:rPr sz="1400" b="1" spc="-10" dirty="0">
                <a:latin typeface="Arial"/>
                <a:cs typeface="Arial"/>
              </a:rPr>
              <a:t>FROM </a:t>
            </a:r>
            <a:r>
              <a:rPr sz="1400" spc="-10" dirty="0">
                <a:latin typeface="Microsoft Sans Serif"/>
                <a:cs typeface="Microsoft Sans Serif"/>
              </a:rPr>
              <a:t>Utente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1203960" indent="914400">
              <a:lnSpc>
                <a:spcPts val="278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WHERE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userid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pippo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400" spc="-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and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password=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' </a:t>
            </a:r>
            <a:r>
              <a:rPr sz="1400" dirty="0">
                <a:solidFill>
                  <a:srgbClr val="0033CC"/>
                </a:solidFill>
                <a:latin typeface="Microsoft Sans Serif"/>
                <a:cs typeface="Microsoft Sans Serif"/>
              </a:rPr>
              <a:t>'</a:t>
            </a:r>
            <a:r>
              <a:rPr sz="1400" spc="-3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latin typeface="Arial"/>
                <a:cs typeface="Arial"/>
              </a:rPr>
              <a:t>; </a:t>
            </a:r>
            <a:r>
              <a:rPr sz="1400" b="1" spc="-4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Non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notate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ancora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nulla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strano?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400" spc="-5" dirty="0">
                <a:latin typeface="Microsoft Sans Serif"/>
                <a:cs typeface="Microsoft Sans Serif"/>
              </a:rPr>
              <a:t>Fate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attenzione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al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campo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password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alla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presenza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latin typeface="Arial"/>
                <a:cs typeface="Arial"/>
              </a:rPr>
              <a:t>ben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tre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apici!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00" spc="-5" dirty="0">
                <a:latin typeface="Microsoft Sans Serif"/>
                <a:cs typeface="Microsoft Sans Serif"/>
              </a:rPr>
              <a:t>Ebbene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supponiamo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che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l’utente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ora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inserisca</a:t>
            </a:r>
            <a:endParaRPr sz="14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400" spc="-5" dirty="0" err="1">
                <a:latin typeface="Microsoft Sans Serif"/>
                <a:cs typeface="Microsoft Sans Serif"/>
              </a:rPr>
              <a:t>userid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lang="it-IT" sz="1400" spc="-15" dirty="0">
                <a:latin typeface="Microsoft Sans Serif"/>
                <a:cs typeface="Microsoft Sans Serif"/>
              </a:rPr>
              <a:t>       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pippo</a:t>
            </a:r>
            <a:endParaRPr sz="14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  <a:tab pos="2434590" algn="l"/>
              </a:tabLst>
            </a:pPr>
            <a:r>
              <a:rPr lang="it-IT" sz="1400" spc="-10" dirty="0">
                <a:latin typeface="Microsoft Sans Serif"/>
                <a:cs typeface="Microsoft Sans Serif"/>
              </a:rPr>
              <a:t>password</a:t>
            </a:r>
            <a:r>
              <a:rPr sz="1400" spc="47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=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</a:t>
            </a:r>
            <a:r>
              <a:rPr sz="1400" spc="3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OR</a:t>
            </a:r>
            <a:r>
              <a:rPr sz="1400" spc="3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'1'</a:t>
            </a:r>
            <a:r>
              <a:rPr sz="1400" spc="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=</a:t>
            </a:r>
            <a:r>
              <a:rPr sz="1400" spc="3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'1	</a:t>
            </a:r>
            <a:r>
              <a:rPr sz="1400" dirty="0">
                <a:solidFill>
                  <a:srgbClr val="0033CC"/>
                </a:solidFill>
                <a:latin typeface="Microsoft Sans Serif"/>
                <a:cs typeface="Microsoft Sans Serif"/>
              </a:rPr>
              <a:t>(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0</a:t>
            </a:r>
            <a:r>
              <a:rPr sz="14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OR</a:t>
            </a:r>
            <a:r>
              <a:rPr sz="14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sz="14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=</a:t>
            </a:r>
            <a:r>
              <a:rPr sz="14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sz="1400" spc="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se</a:t>
            </a:r>
            <a:r>
              <a:rPr sz="1400" spc="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lang="it-IT" sz="14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password </a:t>
            </a:r>
            <a:r>
              <a:rPr sz="1400" spc="1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è</a:t>
            </a:r>
            <a:r>
              <a:rPr sz="1400" spc="2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di</a:t>
            </a:r>
            <a:r>
              <a:rPr sz="1400" spc="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tipo</a:t>
            </a:r>
            <a:r>
              <a:rPr sz="1400" spc="1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numerico)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b="1" spc="-5" dirty="0">
                <a:latin typeface="Arial"/>
                <a:cs typeface="Arial"/>
              </a:rPr>
              <a:t>Bene.....ed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adesso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cosa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accadrà?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9992" y="6268923"/>
            <a:ext cx="3632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4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/>
              <a:t>esempio</a:t>
            </a:r>
            <a:r>
              <a:rPr spc="-35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query</a:t>
            </a:r>
            <a:r>
              <a:rPr spc="-30" dirty="0"/>
              <a:t> </a:t>
            </a:r>
            <a:r>
              <a:rPr spc="-5" dirty="0"/>
              <a:t>singola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017" y="2305557"/>
            <a:ext cx="7542784" cy="3263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Microsoft Sans Serif"/>
                <a:cs typeface="Microsoft Sans Serif"/>
              </a:rPr>
              <a:t>La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query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string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ottenuta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sarà:</a:t>
            </a:r>
            <a:endParaRPr sz="1400" dirty="0">
              <a:latin typeface="Microsoft Sans Serif"/>
              <a:cs typeface="Microsoft Sans Serif"/>
            </a:endParaRPr>
          </a:p>
          <a:p>
            <a:pPr marL="1841500">
              <a:lnSpc>
                <a:spcPts val="1914"/>
              </a:lnSpc>
            </a:pPr>
            <a:r>
              <a:rPr sz="1400" b="1" spc="-5" dirty="0">
                <a:latin typeface="Arial"/>
                <a:cs typeface="Arial"/>
              </a:rPr>
              <a:t>SELECT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*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latin typeface="Arial"/>
                <a:cs typeface="Arial"/>
              </a:rPr>
              <a:t>FROM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Utente</a:t>
            </a:r>
            <a:endParaRPr sz="1400" dirty="0">
              <a:latin typeface="Microsoft Sans Serif"/>
              <a:cs typeface="Microsoft Sans Serif"/>
            </a:endParaRPr>
          </a:p>
          <a:p>
            <a:pPr marL="1841500">
              <a:lnSpc>
                <a:spcPts val="2155"/>
              </a:lnSpc>
            </a:pPr>
            <a:r>
              <a:rPr sz="1400" b="1" spc="-5" dirty="0">
                <a:latin typeface="Arial"/>
                <a:cs typeface="Arial"/>
              </a:rPr>
              <a:t>WHERE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userid=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pippo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400" spc="-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and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password=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lang="it-IT"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4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OR</a:t>
            </a:r>
            <a:r>
              <a:rPr sz="1400" spc="2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'1'</a:t>
            </a:r>
            <a:r>
              <a:rPr sz="1400" spc="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=</a:t>
            </a:r>
            <a:r>
              <a:rPr sz="1400" spc="1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CC"/>
                </a:solidFill>
                <a:latin typeface="Microsoft Sans Serif"/>
                <a:cs typeface="Microsoft Sans Serif"/>
              </a:rPr>
              <a:t>'1</a:t>
            </a:r>
            <a:r>
              <a:rPr sz="1400" spc="3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' </a:t>
            </a:r>
            <a:r>
              <a:rPr sz="1400" b="1" spc="-5" dirty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490"/>
              </a:spcBef>
            </a:pPr>
            <a:r>
              <a:rPr sz="1400" b="1" spc="-5" dirty="0">
                <a:latin typeface="Arial"/>
                <a:cs typeface="Arial"/>
              </a:rPr>
              <a:t>L’esecuzione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fornirà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SEMPRE i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dati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TUTTI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RECORD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presenti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nella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tabella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utenti </a:t>
            </a:r>
            <a:r>
              <a:rPr sz="1400" b="1" spc="-430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anche</a:t>
            </a:r>
            <a:r>
              <a:rPr sz="1400" b="1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se nel</a:t>
            </a:r>
            <a:r>
              <a:rPr sz="1400" b="1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nostro</a:t>
            </a:r>
            <a:r>
              <a:rPr sz="1400" b="1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DB</a:t>
            </a:r>
            <a:r>
              <a:rPr sz="1400" b="1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NON</a:t>
            </a:r>
            <a:r>
              <a:rPr sz="1400" b="1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è</a:t>
            </a:r>
            <a:r>
              <a:rPr sz="1400" b="1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it-IT" sz="1400" b="1" spc="-10" dirty="0">
                <a:solidFill>
                  <a:srgbClr val="0033CC"/>
                </a:solidFill>
                <a:latin typeface="Arial"/>
                <a:cs typeface="Arial"/>
              </a:rPr>
              <a:t>un codice </a:t>
            </a:r>
            <a:r>
              <a:rPr sz="1400" b="1" spc="-10" dirty="0" err="1">
                <a:solidFill>
                  <a:srgbClr val="0033CC"/>
                </a:solidFill>
                <a:latin typeface="Arial"/>
                <a:cs typeface="Arial"/>
              </a:rPr>
              <a:t>valido</a:t>
            </a:r>
            <a:r>
              <a:rPr sz="1400" b="1" spc="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33CC"/>
                </a:solidFill>
                <a:latin typeface="Arial"/>
                <a:cs typeface="Arial"/>
              </a:rPr>
              <a:t>(ATTACCO</a:t>
            </a:r>
            <a:r>
              <a:rPr sz="1400" b="1" spc="6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BLIND)</a:t>
            </a:r>
            <a:endParaRPr sz="1400" dirty="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  <a:spcBef>
                <a:spcPts val="385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Ecco...abbiamo</a:t>
            </a:r>
            <a:r>
              <a:rPr sz="14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appena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effettuato</a:t>
            </a:r>
            <a:r>
              <a:rPr sz="14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attacco</a:t>
            </a:r>
            <a:r>
              <a:rPr sz="1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SQL</a:t>
            </a:r>
            <a:r>
              <a:rPr sz="14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injection</a:t>
            </a:r>
            <a:r>
              <a:rPr sz="1400" b="1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00" spc="-5" dirty="0">
                <a:latin typeface="Microsoft Sans Serif"/>
                <a:cs typeface="Microsoft Sans Serif"/>
              </a:rPr>
              <a:t>Questo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accade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perchè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la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seconda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parte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della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query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cioè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OR</a:t>
            </a:r>
            <a:r>
              <a:rPr sz="1400" b="1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'1'='1'</a:t>
            </a:r>
            <a:r>
              <a:rPr sz="1400" b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è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sempre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vera,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ed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Microsoft Sans Serif"/>
                <a:cs typeface="Microsoft Sans Serif"/>
              </a:rPr>
              <a:t>è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quella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che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abbiamo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inserito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noi,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deliberatamente,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nel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campo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di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input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(password)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260985">
              <a:lnSpc>
                <a:spcPct val="100000"/>
              </a:lnSpc>
              <a:spcBef>
                <a:spcPts val="385"/>
              </a:spcBef>
            </a:pPr>
            <a:r>
              <a:rPr sz="1400" spc="-5" dirty="0">
                <a:latin typeface="Microsoft Sans Serif"/>
                <a:cs typeface="Microsoft Sans Serif"/>
              </a:rPr>
              <a:t>Tutto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ciò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è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stato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reso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possibile </a:t>
            </a:r>
            <a:r>
              <a:rPr sz="1400" spc="-10" dirty="0">
                <a:latin typeface="Microsoft Sans Serif"/>
                <a:cs typeface="Microsoft Sans Serif"/>
              </a:rPr>
              <a:t>dal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primo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apice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della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stringa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inserita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che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ha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chiuso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prematuramente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la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prima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parte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della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query,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permettendoci</a:t>
            </a:r>
            <a:r>
              <a:rPr sz="1400" u="heavy" spc="4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di</a:t>
            </a:r>
            <a:r>
              <a:rPr sz="1400" u="heavy" spc="2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inserire</a:t>
            </a:r>
            <a:r>
              <a:rPr sz="1400" u="heavy" spc="2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una</a:t>
            </a:r>
            <a:r>
              <a:rPr sz="1400" u="heavy" spc="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clausola</a:t>
            </a:r>
            <a:r>
              <a:rPr sz="1400" u="heavy" spc="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OR </a:t>
            </a:r>
            <a:r>
              <a:rPr sz="1400" spc="-409" dirty="0">
                <a:latin typeface="Microsoft Sans Serif"/>
                <a:cs typeface="Microsoft Sans Serif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che</a:t>
            </a:r>
            <a:r>
              <a:rPr sz="1400" u="heavy" spc="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è</a:t>
            </a:r>
            <a:r>
              <a:rPr sz="1400" u="heavy" spc="3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sempre</a:t>
            </a:r>
            <a:r>
              <a:rPr sz="1400" u="heavy" spc="3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vera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e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che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mira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a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rendere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vero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tutto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l’enunciato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composto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così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ottenuto.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00" b="1" spc="-5" dirty="0">
                <a:latin typeface="Arial"/>
                <a:cs typeface="Arial"/>
              </a:rPr>
              <a:t>Lo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stesso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vettore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attacco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si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può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provare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sostituendo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singoli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apici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con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doppi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apici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la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stringa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query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dello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script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è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costruita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con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questo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tipo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delimitatore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152" y="6268923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2633" y="838200"/>
            <a:ext cx="6798734" cy="13038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/>
              <a:t>esempio</a:t>
            </a:r>
            <a:r>
              <a:rPr spc="-35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query</a:t>
            </a:r>
            <a:r>
              <a:rPr spc="-30" dirty="0"/>
              <a:t> </a:t>
            </a:r>
            <a:r>
              <a:rPr spc="-5" dirty="0"/>
              <a:t>singola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2000" y="2085390"/>
            <a:ext cx="7756525" cy="39344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-5" dirty="0">
                <a:latin typeface="Microsoft Sans Serif"/>
                <a:cs typeface="Microsoft Sans Serif"/>
              </a:rPr>
              <a:t>Supponiamo,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ora,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che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l’utente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inserisca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userid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NOTO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perché</a:t>
            </a:r>
            <a:r>
              <a:rPr sz="1600" u="heavy" spc="4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lo</a:t>
            </a:r>
            <a:r>
              <a:rPr sz="1600" u="heavy" spc="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conosce</a:t>
            </a:r>
            <a:r>
              <a:rPr sz="1600" spc="-5" dirty="0">
                <a:latin typeface="Microsoft Sans Serif"/>
                <a:cs typeface="Microsoft Sans Serif"/>
              </a:rPr>
              <a:t>)</a:t>
            </a:r>
            <a:endParaRPr sz="16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userid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lang="it-IT"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pippo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</a:t>
            </a:r>
            <a:r>
              <a:rPr sz="1600" spc="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OR</a:t>
            </a:r>
            <a:r>
              <a:rPr sz="1600" spc="3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'1'='1</a:t>
            </a:r>
            <a:endParaRPr sz="16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pswd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nulla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Microsoft Sans Serif"/>
                <a:cs typeface="Microsoft Sans Serif"/>
              </a:rPr>
              <a:t>La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query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eseguita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ora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sarà</a:t>
            </a:r>
            <a:endParaRPr sz="1600" dirty="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  <a:spcBef>
                <a:spcPts val="815"/>
              </a:spcBef>
            </a:pPr>
            <a:r>
              <a:rPr sz="1600" b="1" spc="-5" dirty="0">
                <a:latin typeface="Arial"/>
                <a:cs typeface="Arial"/>
              </a:rPr>
              <a:t>SELECT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*</a:t>
            </a:r>
            <a:endParaRPr sz="1600" dirty="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  <a:spcBef>
                <a:spcPts val="385"/>
              </a:spcBef>
            </a:pPr>
            <a:r>
              <a:rPr sz="1600" b="1" spc="-10" dirty="0">
                <a:latin typeface="Arial"/>
                <a:cs typeface="Arial"/>
              </a:rPr>
              <a:t>FROM </a:t>
            </a:r>
            <a:r>
              <a:rPr sz="1600" spc="-10" dirty="0">
                <a:latin typeface="Microsoft Sans Serif"/>
                <a:cs typeface="Microsoft Sans Serif"/>
              </a:rPr>
              <a:t>Utente</a:t>
            </a:r>
            <a:endParaRPr sz="1600" dirty="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latin typeface="Arial"/>
                <a:cs typeface="Arial"/>
              </a:rPr>
              <a:t>WHERE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userid=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‘</a:t>
            </a:r>
            <a:r>
              <a:rPr lang="it-IT"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pippo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</a:t>
            </a:r>
            <a:r>
              <a:rPr sz="1600" spc="1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OR</a:t>
            </a:r>
            <a:r>
              <a:rPr sz="1600" spc="4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'1'='1</a:t>
            </a:r>
            <a:r>
              <a:rPr sz="1600" spc="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6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AND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password=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6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6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Ecco...abbiamo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appena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effettuato</a:t>
            </a:r>
            <a:r>
              <a:rPr sz="16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un'altro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attacco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1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sql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injection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latin typeface="Arial"/>
                <a:cs typeface="Arial"/>
              </a:rPr>
              <a:t>N.B.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questo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modo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posso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ottenere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ESCLUSIVAMENTE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password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dell’utente </a:t>
            </a:r>
            <a:r>
              <a:rPr sz="1600" b="1" spc="-4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userid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admin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senza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conoscerla</a:t>
            </a:r>
            <a:r>
              <a:rPr sz="16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sfruttando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una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debolezza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codice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implementato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che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non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tenuto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considerazione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la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possibilità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sql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injection</a:t>
            </a:r>
            <a:endParaRPr sz="1600" dirty="0">
              <a:latin typeface="Arial"/>
              <a:cs typeface="Arial"/>
            </a:endParaRPr>
          </a:p>
          <a:p>
            <a:pPr marL="12700" marR="219710">
              <a:lnSpc>
                <a:spcPct val="100000"/>
              </a:lnSpc>
              <a:spcBef>
                <a:spcPts val="960"/>
              </a:spcBef>
            </a:pPr>
            <a:r>
              <a:rPr sz="1200" i="1" spc="-5" dirty="0">
                <a:latin typeface="Microsoft Sans Serif"/>
                <a:cs typeface="Microsoft Sans Serif"/>
              </a:rPr>
              <a:t>Le</a:t>
            </a:r>
            <a:r>
              <a:rPr sz="1200" i="1" spc="20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vulnerabilità</a:t>
            </a:r>
            <a:r>
              <a:rPr sz="1200" i="1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possono</a:t>
            </a:r>
            <a:r>
              <a:rPr sz="1200" i="1" spc="20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essere</a:t>
            </a:r>
            <a:r>
              <a:rPr sz="1200" i="1" spc="25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numerose</a:t>
            </a:r>
            <a:r>
              <a:rPr sz="1200" i="1" spc="50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(dipende</a:t>
            </a:r>
            <a:r>
              <a:rPr sz="1200" i="1" spc="20" dirty="0">
                <a:latin typeface="Microsoft Sans Serif"/>
                <a:cs typeface="Microsoft Sans Serif"/>
              </a:rPr>
              <a:t> </a:t>
            </a:r>
            <a:r>
              <a:rPr sz="1200" i="1" spc="-10" dirty="0">
                <a:latin typeface="Microsoft Sans Serif"/>
                <a:cs typeface="Microsoft Sans Serif"/>
              </a:rPr>
              <a:t>dalla</a:t>
            </a:r>
            <a:r>
              <a:rPr sz="1200" i="1" spc="15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fantasia</a:t>
            </a:r>
            <a:r>
              <a:rPr sz="1200" i="1" spc="20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dell’attaccante)</a:t>
            </a:r>
            <a:r>
              <a:rPr sz="1200" i="1" spc="10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e </a:t>
            </a:r>
            <a:r>
              <a:rPr sz="1200" i="1" spc="-409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derivano</a:t>
            </a:r>
            <a:r>
              <a:rPr sz="1200" i="1" spc="15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solitamente</a:t>
            </a:r>
            <a:r>
              <a:rPr sz="1200" i="1" spc="15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da</a:t>
            </a:r>
            <a:r>
              <a:rPr sz="1200" i="1" spc="20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una</a:t>
            </a:r>
            <a:r>
              <a:rPr sz="1200" i="1" dirty="0">
                <a:latin typeface="Microsoft Sans Serif"/>
                <a:cs typeface="Microsoft Sans Serif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distrazione</a:t>
            </a:r>
            <a:r>
              <a:rPr sz="1200" b="1" i="1" spc="3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del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programmatore</a:t>
            </a:r>
            <a:r>
              <a:rPr sz="1200" b="1" i="1" spc="60" dirty="0">
                <a:latin typeface="Arial"/>
                <a:cs typeface="Arial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o</a:t>
            </a:r>
            <a:r>
              <a:rPr sz="1200" i="1" spc="30" dirty="0">
                <a:latin typeface="Microsoft Sans Serif"/>
                <a:cs typeface="Microsoft Sans Serif"/>
              </a:rPr>
              <a:t> </a:t>
            </a:r>
            <a:r>
              <a:rPr sz="1200" i="1" spc="-5" dirty="0" err="1">
                <a:latin typeface="Microsoft Sans Serif"/>
                <a:cs typeface="Microsoft Sans Serif"/>
              </a:rPr>
              <a:t>comunque</a:t>
            </a:r>
            <a:r>
              <a:rPr sz="1200" i="1" spc="15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Microsoft Sans Serif"/>
                <a:cs typeface="Microsoft Sans Serif"/>
              </a:rPr>
              <a:t>da</a:t>
            </a:r>
            <a:r>
              <a:rPr lang="it-IT" sz="1200" i="1" spc="-5" dirty="0">
                <a:latin typeface="Microsoft Sans Serif"/>
                <a:cs typeface="Microsoft Sans Serif"/>
              </a:rPr>
              <a:t> una errata implementazione del codice</a:t>
            </a:r>
            <a:endParaRPr sz="1200" i="1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152" y="6268923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788934"/>
            <a:ext cx="76257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/>
              <a:t>esempio</a:t>
            </a:r>
            <a:r>
              <a:rPr spc="-30" dirty="0"/>
              <a:t> </a:t>
            </a:r>
            <a:r>
              <a:rPr dirty="0"/>
              <a:t>2</a:t>
            </a:r>
            <a:r>
              <a:rPr spc="-15" dirty="0"/>
              <a:t> </a:t>
            </a:r>
            <a:r>
              <a:rPr dirty="0"/>
              <a:t>query</a:t>
            </a:r>
            <a:r>
              <a:rPr spc="-25" dirty="0"/>
              <a:t> </a:t>
            </a:r>
            <a:r>
              <a:rPr spc="-5" dirty="0"/>
              <a:t>singola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739" y="1733165"/>
            <a:ext cx="7572375" cy="5924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500" dirty="0">
                <a:latin typeface="Microsoft Sans Serif"/>
                <a:cs typeface="Microsoft Sans Serif"/>
              </a:rPr>
              <a:t>Se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l’utente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conosce </a:t>
            </a:r>
            <a:r>
              <a:rPr sz="1500" spc="-15" dirty="0">
                <a:latin typeface="Microsoft Sans Serif"/>
                <a:cs typeface="Microsoft Sans Serif"/>
              </a:rPr>
              <a:t>il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nome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della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tabella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degli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utenti potrebbe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inserire</a:t>
            </a:r>
            <a:r>
              <a:rPr sz="1500" spc="-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la</a:t>
            </a:r>
            <a:r>
              <a:rPr sz="1500" spc="3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seguente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stringa</a:t>
            </a: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userid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pippo'</a:t>
            </a:r>
            <a:r>
              <a:rPr sz="1600" spc="1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UNION</a:t>
            </a:r>
            <a:r>
              <a:rPr sz="1600" spc="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SELECT*</a:t>
            </a:r>
            <a:r>
              <a:rPr sz="1600" spc="1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FROM</a:t>
            </a:r>
            <a:r>
              <a:rPr sz="1600" spc="4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 err="1">
                <a:solidFill>
                  <a:srgbClr val="0033CC"/>
                </a:solidFill>
                <a:latin typeface="Microsoft Sans Serif"/>
                <a:cs typeface="Microsoft Sans Serif"/>
              </a:rPr>
              <a:t>Utent</a:t>
            </a:r>
            <a:r>
              <a:rPr lang="it-IT" sz="16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i</a:t>
            </a:r>
            <a:r>
              <a:rPr sz="16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;</a:t>
            </a:r>
            <a:r>
              <a:rPr sz="1600" spc="3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#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355817"/>
            <a:ext cx="2498725" cy="12509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pswd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nulla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Microsoft Sans Serif"/>
                <a:cs typeface="Microsoft Sans Serif"/>
              </a:rPr>
              <a:t>La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query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eseguita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ora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sarà:</a:t>
            </a:r>
            <a:endParaRPr sz="16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820"/>
              </a:spcBef>
            </a:pPr>
            <a:r>
              <a:rPr sz="1600" b="1" spc="-5" dirty="0">
                <a:latin typeface="Arial"/>
                <a:cs typeface="Arial"/>
              </a:rPr>
              <a:t>SELECT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*</a:t>
            </a:r>
            <a:endParaRPr sz="16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380"/>
              </a:spcBef>
            </a:pPr>
            <a:r>
              <a:rPr sz="1600" b="1" spc="-10" dirty="0">
                <a:latin typeface="Arial"/>
                <a:cs typeface="Arial"/>
              </a:rPr>
              <a:t>FROM </a:t>
            </a:r>
            <a:r>
              <a:rPr sz="1600" spc="-10" dirty="0">
                <a:latin typeface="Microsoft Sans Serif"/>
                <a:cs typeface="Microsoft Sans Serif"/>
              </a:rPr>
              <a:t>Utente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789" y="3533050"/>
            <a:ext cx="7717790" cy="243713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270"/>
              </a:spcBef>
            </a:pPr>
            <a:r>
              <a:rPr sz="1600" b="1" spc="-5" dirty="0">
                <a:latin typeface="Arial"/>
                <a:cs typeface="Arial"/>
              </a:rPr>
              <a:t>WHERE </a:t>
            </a:r>
            <a:r>
              <a:rPr sz="1600" spc="-5" dirty="0">
                <a:latin typeface="Microsoft Sans Serif"/>
                <a:cs typeface="Microsoft Sans Serif"/>
              </a:rPr>
              <a:t>userid=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pippo</a:t>
            </a:r>
            <a:r>
              <a:rPr sz="18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</a:t>
            </a:r>
            <a:r>
              <a:rPr sz="1800" spc="-5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UNION</a:t>
            </a:r>
            <a:r>
              <a:rPr sz="1600" spc="4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SELECT*</a:t>
            </a:r>
            <a:r>
              <a:rPr sz="1600" spc="1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FROM</a:t>
            </a:r>
            <a:r>
              <a:rPr sz="1600" spc="5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Utente;</a:t>
            </a:r>
            <a:r>
              <a:rPr sz="1600" spc="4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#</a:t>
            </a:r>
            <a:r>
              <a:rPr sz="1600" spc="2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600" spc="-5" dirty="0">
                <a:latin typeface="Microsoft Sans Serif"/>
                <a:cs typeface="Microsoft Sans Serif"/>
              </a:rPr>
              <a:t>AND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password=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8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8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15"/>
              </a:spcBef>
            </a:pPr>
            <a:r>
              <a:rPr sz="1400" b="1" spc="-10" dirty="0">
                <a:latin typeface="Arial"/>
                <a:cs typeface="Arial"/>
              </a:rPr>
              <a:t>Anche </a:t>
            </a:r>
            <a:r>
              <a:rPr sz="1400" b="1" dirty="0">
                <a:latin typeface="Arial"/>
                <a:cs typeface="Arial"/>
              </a:rPr>
              <a:t>in </a:t>
            </a:r>
            <a:r>
              <a:rPr sz="1400" b="1" spc="-5" dirty="0">
                <a:latin typeface="Arial"/>
                <a:cs typeface="Arial"/>
              </a:rPr>
              <a:t>questo caso l’esecuzione </a:t>
            </a:r>
            <a:r>
              <a:rPr sz="1400" b="1" dirty="0">
                <a:latin typeface="Arial"/>
                <a:cs typeface="Arial"/>
              </a:rPr>
              <a:t>fornirà </a:t>
            </a:r>
            <a:r>
              <a:rPr sz="1400" b="1" spc="5" dirty="0">
                <a:latin typeface="Arial"/>
                <a:cs typeface="Arial"/>
              </a:rPr>
              <a:t>SEMPRE </a:t>
            </a:r>
            <a:r>
              <a:rPr sz="1400" b="1" dirty="0">
                <a:latin typeface="Arial"/>
                <a:cs typeface="Arial"/>
              </a:rPr>
              <a:t>i dati di </a:t>
            </a:r>
            <a:r>
              <a:rPr sz="1400" b="1" spc="-5" dirty="0">
                <a:latin typeface="Arial"/>
                <a:cs typeface="Arial"/>
              </a:rPr>
              <a:t>TUTTI </a:t>
            </a:r>
            <a:r>
              <a:rPr sz="1400" b="1" dirty="0">
                <a:latin typeface="Arial"/>
                <a:cs typeface="Arial"/>
              </a:rPr>
              <a:t>I RECORD presenti nella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tabella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utenti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anche</a:t>
            </a:r>
            <a:r>
              <a:rPr sz="1400" b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se</a:t>
            </a:r>
            <a:r>
              <a:rPr sz="14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nel</a:t>
            </a:r>
            <a:r>
              <a:rPr sz="14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nostro</a:t>
            </a:r>
            <a:r>
              <a:rPr sz="1400" b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DB</a:t>
            </a:r>
            <a:r>
              <a:rPr sz="1400" b="1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pippo</a:t>
            </a:r>
            <a:r>
              <a:rPr sz="1400" b="1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NON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uno</a:t>
            </a:r>
            <a:r>
              <a:rPr sz="1400" b="1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userid</a:t>
            </a:r>
            <a:r>
              <a:rPr sz="1400" b="1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valido</a:t>
            </a:r>
            <a:r>
              <a:rPr sz="1400" b="1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33CC"/>
                </a:solidFill>
                <a:latin typeface="Arial"/>
                <a:cs typeface="Arial"/>
              </a:rPr>
              <a:t>(ATTACCO</a:t>
            </a:r>
            <a:r>
              <a:rPr sz="1400" b="1" spc="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BLIND)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Ecco...abbiamo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appena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effettuato</a:t>
            </a:r>
            <a:r>
              <a:rPr sz="16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ancora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un'altro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attacco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1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sql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injection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N.B.</a:t>
            </a:r>
            <a:r>
              <a:rPr sz="1600" b="1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SI</a:t>
            </a:r>
            <a:r>
              <a:rPr sz="1600" b="1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NOTI</a:t>
            </a:r>
            <a:r>
              <a:rPr sz="1600" b="1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L’UTILIZZO</a:t>
            </a:r>
            <a:r>
              <a:rPr sz="1600" b="1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DEL</a:t>
            </a:r>
            <a:r>
              <a:rPr sz="1600" b="1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SIMBOLO #</a:t>
            </a:r>
            <a:r>
              <a:rPr sz="1600" b="1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CHE</a:t>
            </a:r>
            <a:r>
              <a:rPr sz="1600" b="1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INDICA</a:t>
            </a:r>
            <a:r>
              <a:rPr sz="1600" b="1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IL</a:t>
            </a:r>
            <a:r>
              <a:rPr sz="1600" b="1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COMMENTO</a:t>
            </a:r>
            <a:r>
              <a:rPr sz="1600" b="1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POSTO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33CC"/>
                </a:solidFill>
                <a:latin typeface="Arial"/>
                <a:cs typeface="Arial"/>
              </a:rPr>
              <a:t>ESATTAMENTE</a:t>
            </a:r>
            <a:r>
              <a:rPr sz="1600" b="1" spc="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33CC"/>
                </a:solidFill>
                <a:latin typeface="Arial"/>
                <a:cs typeface="Arial"/>
              </a:rPr>
              <a:t>ALLA</a:t>
            </a:r>
            <a:r>
              <a:rPr sz="1600" b="1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FINE</a:t>
            </a:r>
            <a:r>
              <a:rPr sz="1600" b="1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DELLA STRINGA</a:t>
            </a:r>
            <a:r>
              <a:rPr sz="1600" b="1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IMMESSA</a:t>
            </a:r>
            <a:endParaRPr sz="1600" dirty="0">
              <a:latin typeface="Arial"/>
              <a:cs typeface="Arial"/>
            </a:endParaRPr>
          </a:p>
          <a:p>
            <a:pPr marL="12700" marR="210185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Arial"/>
                <a:cs typeface="Arial"/>
              </a:rPr>
              <a:t>N.B.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Ovviamente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il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tutto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funzionerà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perfettamente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anche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mettendo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posto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pippo</a:t>
            </a:r>
            <a:r>
              <a:rPr sz="1600" b="1" spc="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nulla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oppure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uno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userid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valido</a:t>
            </a:r>
            <a:r>
              <a:rPr sz="16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oppure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inserendo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una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stringa</a:t>
            </a:r>
            <a:r>
              <a:rPr sz="16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caso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5934446"/>
            <a:ext cx="3556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(lasciando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parte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UNION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inalterata)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7000" y="3507829"/>
            <a:ext cx="1727200" cy="216535"/>
          </a:xfrm>
          <a:custGeom>
            <a:avLst/>
            <a:gdLst/>
            <a:ahLst/>
            <a:cxnLst/>
            <a:rect l="l" t="t" r="r" b="b"/>
            <a:pathLst>
              <a:path w="1727200" h="216535">
                <a:moveTo>
                  <a:pt x="0" y="216407"/>
                </a:moveTo>
                <a:lnTo>
                  <a:pt x="1424" y="174265"/>
                </a:lnTo>
                <a:lnTo>
                  <a:pt x="5302" y="139874"/>
                </a:lnTo>
                <a:lnTo>
                  <a:pt x="11037" y="116699"/>
                </a:lnTo>
                <a:lnTo>
                  <a:pt x="18033" y="108203"/>
                </a:lnTo>
                <a:lnTo>
                  <a:pt x="845312" y="108203"/>
                </a:lnTo>
                <a:lnTo>
                  <a:pt x="852308" y="99708"/>
                </a:lnTo>
                <a:lnTo>
                  <a:pt x="858043" y="76533"/>
                </a:lnTo>
                <a:lnTo>
                  <a:pt x="861921" y="42142"/>
                </a:lnTo>
                <a:lnTo>
                  <a:pt x="863346" y="0"/>
                </a:lnTo>
                <a:lnTo>
                  <a:pt x="864770" y="42142"/>
                </a:lnTo>
                <a:lnTo>
                  <a:pt x="868648" y="76533"/>
                </a:lnTo>
                <a:lnTo>
                  <a:pt x="874383" y="99708"/>
                </a:lnTo>
                <a:lnTo>
                  <a:pt x="881379" y="108203"/>
                </a:lnTo>
                <a:lnTo>
                  <a:pt x="1708657" y="108203"/>
                </a:lnTo>
                <a:lnTo>
                  <a:pt x="1715654" y="116699"/>
                </a:lnTo>
                <a:lnTo>
                  <a:pt x="1721389" y="139874"/>
                </a:lnTo>
                <a:lnTo>
                  <a:pt x="1725267" y="174265"/>
                </a:lnTo>
                <a:lnTo>
                  <a:pt x="1726692" y="21640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96866" y="3045619"/>
            <a:ext cx="290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Codice</a:t>
            </a:r>
            <a:r>
              <a:rPr sz="1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considerato</a:t>
            </a:r>
            <a:r>
              <a:rPr sz="1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come</a:t>
            </a:r>
            <a:r>
              <a:rPr sz="1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commento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81445" y="3319304"/>
            <a:ext cx="239395" cy="274955"/>
          </a:xfrm>
          <a:custGeom>
            <a:avLst/>
            <a:gdLst/>
            <a:ahLst/>
            <a:cxnLst/>
            <a:rect l="l" t="t" r="r" b="b"/>
            <a:pathLst>
              <a:path w="239395" h="274954">
                <a:moveTo>
                  <a:pt x="140970" y="220218"/>
                </a:moveTo>
                <a:lnTo>
                  <a:pt x="135382" y="222885"/>
                </a:lnTo>
                <a:lnTo>
                  <a:pt x="131825" y="233299"/>
                </a:lnTo>
                <a:lnTo>
                  <a:pt x="134620" y="238887"/>
                </a:lnTo>
                <a:lnTo>
                  <a:pt x="239268" y="274827"/>
                </a:lnTo>
                <a:lnTo>
                  <a:pt x="237704" y="266445"/>
                </a:lnTo>
                <a:lnTo>
                  <a:pt x="218948" y="266445"/>
                </a:lnTo>
                <a:lnTo>
                  <a:pt x="194998" y="238717"/>
                </a:lnTo>
                <a:lnTo>
                  <a:pt x="140970" y="220218"/>
                </a:lnTo>
                <a:close/>
              </a:path>
              <a:path w="239395" h="274954">
                <a:moveTo>
                  <a:pt x="194998" y="238717"/>
                </a:moveTo>
                <a:lnTo>
                  <a:pt x="218948" y="266445"/>
                </a:lnTo>
                <a:lnTo>
                  <a:pt x="224384" y="261747"/>
                </a:lnTo>
                <a:lnTo>
                  <a:pt x="216662" y="261747"/>
                </a:lnTo>
                <a:lnTo>
                  <a:pt x="213561" y="245073"/>
                </a:lnTo>
                <a:lnTo>
                  <a:pt x="194998" y="238717"/>
                </a:lnTo>
                <a:close/>
              </a:path>
              <a:path w="239395" h="274954">
                <a:moveTo>
                  <a:pt x="213868" y="162432"/>
                </a:moveTo>
                <a:lnTo>
                  <a:pt x="203073" y="164464"/>
                </a:lnTo>
                <a:lnTo>
                  <a:pt x="199517" y="169672"/>
                </a:lnTo>
                <a:lnTo>
                  <a:pt x="200533" y="175006"/>
                </a:lnTo>
                <a:lnTo>
                  <a:pt x="209967" y="225744"/>
                </a:lnTo>
                <a:lnTo>
                  <a:pt x="233934" y="253492"/>
                </a:lnTo>
                <a:lnTo>
                  <a:pt x="218948" y="266445"/>
                </a:lnTo>
                <a:lnTo>
                  <a:pt x="237704" y="266445"/>
                </a:lnTo>
                <a:lnTo>
                  <a:pt x="219964" y="171323"/>
                </a:lnTo>
                <a:lnTo>
                  <a:pt x="218948" y="165988"/>
                </a:lnTo>
                <a:lnTo>
                  <a:pt x="213868" y="162432"/>
                </a:lnTo>
                <a:close/>
              </a:path>
              <a:path w="239395" h="274954">
                <a:moveTo>
                  <a:pt x="213561" y="245073"/>
                </a:moveTo>
                <a:lnTo>
                  <a:pt x="216662" y="261747"/>
                </a:lnTo>
                <a:lnTo>
                  <a:pt x="229616" y="250570"/>
                </a:lnTo>
                <a:lnTo>
                  <a:pt x="213561" y="245073"/>
                </a:lnTo>
                <a:close/>
              </a:path>
              <a:path w="239395" h="274954">
                <a:moveTo>
                  <a:pt x="209967" y="225744"/>
                </a:moveTo>
                <a:lnTo>
                  <a:pt x="213561" y="245073"/>
                </a:lnTo>
                <a:lnTo>
                  <a:pt x="229616" y="250570"/>
                </a:lnTo>
                <a:lnTo>
                  <a:pt x="216662" y="261747"/>
                </a:lnTo>
                <a:lnTo>
                  <a:pt x="224384" y="261747"/>
                </a:lnTo>
                <a:lnTo>
                  <a:pt x="233934" y="253492"/>
                </a:lnTo>
                <a:lnTo>
                  <a:pt x="209967" y="225744"/>
                </a:lnTo>
                <a:close/>
              </a:path>
              <a:path w="239395" h="274954">
                <a:moveTo>
                  <a:pt x="14986" y="0"/>
                </a:moveTo>
                <a:lnTo>
                  <a:pt x="0" y="12954"/>
                </a:lnTo>
                <a:lnTo>
                  <a:pt x="194998" y="238717"/>
                </a:lnTo>
                <a:lnTo>
                  <a:pt x="213561" y="245073"/>
                </a:lnTo>
                <a:lnTo>
                  <a:pt x="209967" y="225744"/>
                </a:lnTo>
                <a:lnTo>
                  <a:pt x="14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2518" y="2351709"/>
            <a:ext cx="304039" cy="175352"/>
          </a:xfrm>
          <a:custGeom>
            <a:avLst/>
            <a:gdLst/>
            <a:ahLst/>
            <a:cxnLst/>
            <a:rect l="l" t="t" r="r" b="b"/>
            <a:pathLst>
              <a:path w="440054" h="161925">
                <a:moveTo>
                  <a:pt x="56929" y="33321"/>
                </a:moveTo>
                <a:lnTo>
                  <a:pt x="37837" y="38200"/>
                </a:lnTo>
                <a:lnTo>
                  <a:pt x="51431" y="52360"/>
                </a:lnTo>
                <a:lnTo>
                  <a:pt x="434213" y="161543"/>
                </a:lnTo>
                <a:lnTo>
                  <a:pt x="439674" y="142493"/>
                </a:lnTo>
                <a:lnTo>
                  <a:pt x="56929" y="33321"/>
                </a:lnTo>
                <a:close/>
              </a:path>
              <a:path w="440054" h="161925">
                <a:moveTo>
                  <a:pt x="107187" y="0"/>
                </a:moveTo>
                <a:lnTo>
                  <a:pt x="0" y="27432"/>
                </a:lnTo>
                <a:lnTo>
                  <a:pt x="72771" y="103250"/>
                </a:lnTo>
                <a:lnTo>
                  <a:pt x="76580" y="107314"/>
                </a:lnTo>
                <a:lnTo>
                  <a:pt x="82930" y="107441"/>
                </a:lnTo>
                <a:lnTo>
                  <a:pt x="90804" y="99822"/>
                </a:lnTo>
                <a:lnTo>
                  <a:pt x="90932" y="93472"/>
                </a:lnTo>
                <a:lnTo>
                  <a:pt x="51431" y="52360"/>
                </a:lnTo>
                <a:lnTo>
                  <a:pt x="16128" y="42290"/>
                </a:lnTo>
                <a:lnTo>
                  <a:pt x="21589" y="23240"/>
                </a:lnTo>
                <a:lnTo>
                  <a:pt x="96371" y="23240"/>
                </a:lnTo>
                <a:lnTo>
                  <a:pt x="112140" y="19176"/>
                </a:lnTo>
                <a:lnTo>
                  <a:pt x="115315" y="13842"/>
                </a:lnTo>
                <a:lnTo>
                  <a:pt x="112522" y="3175"/>
                </a:lnTo>
                <a:lnTo>
                  <a:pt x="107187" y="0"/>
                </a:lnTo>
                <a:close/>
              </a:path>
              <a:path w="440054" h="161925">
                <a:moveTo>
                  <a:pt x="21589" y="23240"/>
                </a:moveTo>
                <a:lnTo>
                  <a:pt x="16128" y="42290"/>
                </a:lnTo>
                <a:lnTo>
                  <a:pt x="51431" y="52360"/>
                </a:lnTo>
                <a:lnTo>
                  <a:pt x="41885" y="42417"/>
                </a:lnTo>
                <a:lnTo>
                  <a:pt x="21336" y="42417"/>
                </a:lnTo>
                <a:lnTo>
                  <a:pt x="26035" y="25908"/>
                </a:lnTo>
                <a:lnTo>
                  <a:pt x="30940" y="25908"/>
                </a:lnTo>
                <a:lnTo>
                  <a:pt x="21589" y="23240"/>
                </a:lnTo>
                <a:close/>
              </a:path>
              <a:path w="440054" h="161925">
                <a:moveTo>
                  <a:pt x="26035" y="25908"/>
                </a:moveTo>
                <a:lnTo>
                  <a:pt x="21336" y="42417"/>
                </a:lnTo>
                <a:lnTo>
                  <a:pt x="37837" y="38200"/>
                </a:lnTo>
                <a:lnTo>
                  <a:pt x="26035" y="25908"/>
                </a:lnTo>
                <a:close/>
              </a:path>
              <a:path w="440054" h="161925">
                <a:moveTo>
                  <a:pt x="37837" y="38200"/>
                </a:moveTo>
                <a:lnTo>
                  <a:pt x="21336" y="42417"/>
                </a:lnTo>
                <a:lnTo>
                  <a:pt x="41885" y="42417"/>
                </a:lnTo>
                <a:lnTo>
                  <a:pt x="37837" y="38200"/>
                </a:lnTo>
                <a:close/>
              </a:path>
              <a:path w="440054" h="161925">
                <a:moveTo>
                  <a:pt x="30940" y="25908"/>
                </a:moveTo>
                <a:lnTo>
                  <a:pt x="26035" y="25908"/>
                </a:lnTo>
                <a:lnTo>
                  <a:pt x="37837" y="38200"/>
                </a:lnTo>
                <a:lnTo>
                  <a:pt x="56929" y="33321"/>
                </a:lnTo>
                <a:lnTo>
                  <a:pt x="30940" y="25908"/>
                </a:lnTo>
                <a:close/>
              </a:path>
              <a:path w="440054" h="161925">
                <a:moveTo>
                  <a:pt x="96371" y="23240"/>
                </a:moveTo>
                <a:lnTo>
                  <a:pt x="21589" y="23240"/>
                </a:lnTo>
                <a:lnTo>
                  <a:pt x="56929" y="33321"/>
                </a:lnTo>
                <a:lnTo>
                  <a:pt x="96371" y="23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2372" y="2556397"/>
            <a:ext cx="3053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Alternativa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CC"/>
                </a:solidFill>
                <a:latin typeface="Microsoft Sans Serif"/>
                <a:cs typeface="Microsoft Sans Serif"/>
              </a:rPr>
              <a:t>--</a:t>
            </a:r>
            <a:r>
              <a:rPr sz="1400" spc="1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(con</a:t>
            </a:r>
            <a:r>
              <a:rPr sz="1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alla</a:t>
            </a:r>
            <a:r>
              <a:rPr sz="14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fine</a:t>
            </a:r>
            <a:r>
              <a:rPr sz="1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uno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Microsoft Sans Serif"/>
                <a:cs typeface="Microsoft Sans Serif"/>
              </a:rPr>
              <a:t>spazio)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152" y="6268923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51466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/>
              <a:t>altri</a:t>
            </a:r>
            <a:r>
              <a:rPr spc="-20" dirty="0"/>
              <a:t> </a:t>
            </a:r>
            <a:r>
              <a:rPr spc="-5" dirty="0"/>
              <a:t>esempi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739" y="2383281"/>
            <a:ext cx="772223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Ecco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breve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lista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attacchi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che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possono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far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scoprire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eventuali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vulnerabilità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tipo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sql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injection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870733"/>
            <a:ext cx="1589405" cy="32448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'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#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"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#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</a:t>
            </a:r>
            <a:r>
              <a:rPr sz="1600" spc="-1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OR</a:t>
            </a:r>
            <a:r>
              <a:rPr sz="1600" spc="1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'1'='1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"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OR</a:t>
            </a:r>
            <a:r>
              <a:rPr sz="1600" spc="4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"1"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"1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000000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'</a:t>
            </a:r>
            <a:r>
              <a:rPr sz="1600" spc="-1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OR</a:t>
            </a:r>
            <a:r>
              <a:rPr sz="1600" spc="1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CC"/>
                </a:solidFill>
                <a:latin typeface="Microsoft Sans Serif"/>
                <a:cs typeface="Microsoft Sans Serif"/>
              </a:rPr>
              <a:t>1=1#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" </a:t>
            </a:r>
            <a:r>
              <a:rPr sz="1600" spc="-10" dirty="0">
                <a:latin typeface="Microsoft Sans Serif"/>
                <a:cs typeface="Microsoft Sans Serif"/>
              </a:rPr>
              <a:t>OR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1=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1#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'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/*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4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")</a:t>
            </a:r>
            <a:r>
              <a:rPr sz="1600" spc="-10" dirty="0">
                <a:latin typeface="Microsoft Sans Serif"/>
                <a:cs typeface="Microsoft Sans Serif"/>
              </a:rPr>
              <a:t> OR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("1"="1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") </a:t>
            </a:r>
            <a:r>
              <a:rPr sz="1600" spc="-10" dirty="0">
                <a:latin typeface="Microsoft Sans Serif"/>
                <a:cs typeface="Microsoft Sans Serif"/>
              </a:rPr>
              <a:t>OR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(1=1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90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') </a:t>
            </a:r>
            <a:r>
              <a:rPr sz="1600" spc="-10" dirty="0">
                <a:latin typeface="Microsoft Sans Serif"/>
                <a:cs typeface="Microsoft Sans Serif"/>
              </a:rPr>
              <a:t>OR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('1'='1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4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') </a:t>
            </a:r>
            <a:r>
              <a:rPr sz="1600" spc="-10" dirty="0">
                <a:latin typeface="Microsoft Sans Serif"/>
                <a:cs typeface="Microsoft Sans Serif"/>
              </a:rPr>
              <a:t>OR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(1=1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9183" y="3500630"/>
            <a:ext cx="6193790" cy="92201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83820" algn="just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Microsoft Sans Serif"/>
                <a:cs typeface="Microsoft Sans Serif"/>
              </a:rPr>
              <a:t>N.B.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Per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maggiori</a:t>
            </a:r>
            <a:r>
              <a:rPr sz="1800" spc="-5" dirty="0">
                <a:latin typeface="Microsoft Sans Serif"/>
                <a:cs typeface="Microsoft Sans Serif"/>
              </a:rPr>
              <a:t> informazioni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sull’</a:t>
            </a:r>
            <a:r>
              <a:rPr sz="1800" b="1" spc="-5" dirty="0">
                <a:latin typeface="Arial"/>
                <a:cs typeface="Arial"/>
              </a:rPr>
              <a:t>Sql Injection </a:t>
            </a:r>
            <a:r>
              <a:rPr sz="1800" spc="-5" dirty="0">
                <a:latin typeface="Microsoft Sans Serif"/>
                <a:cs typeface="Microsoft Sans Serif"/>
              </a:rPr>
              <a:t>e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sulla </a:t>
            </a:r>
            <a:r>
              <a:rPr sz="1800" spc="-5" dirty="0">
                <a:latin typeface="Microsoft Sans Serif"/>
                <a:cs typeface="Microsoft Sans Serif"/>
              </a:rPr>
              <a:t> sicurezza delle </a:t>
            </a:r>
            <a:r>
              <a:rPr sz="1800" spc="-10" dirty="0">
                <a:latin typeface="Microsoft Sans Serif"/>
                <a:cs typeface="Microsoft Sans Serif"/>
              </a:rPr>
              <a:t>applicazioni web in </a:t>
            </a:r>
            <a:r>
              <a:rPr sz="1800" spc="-5" dirty="0">
                <a:latin typeface="Microsoft Sans Serif"/>
                <a:cs typeface="Microsoft Sans Serif"/>
              </a:rPr>
              <a:t>generale </a:t>
            </a:r>
            <a:r>
              <a:rPr sz="1800" spc="-10" dirty="0">
                <a:latin typeface="Microsoft Sans Serif"/>
                <a:cs typeface="Microsoft Sans Serif"/>
              </a:rPr>
              <a:t>si consiglio </a:t>
            </a:r>
            <a:r>
              <a:rPr sz="1800" spc="-5" dirty="0">
                <a:latin typeface="Microsoft Sans Serif"/>
                <a:cs typeface="Microsoft Sans Serif"/>
              </a:rPr>
              <a:t>di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dare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sguardo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sito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dell’</a:t>
            </a:r>
            <a:r>
              <a:rPr sz="1800" u="heavy" spc="-1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Microsoft Sans Serif"/>
                <a:cs typeface="Microsoft Sans Serif"/>
                <a:hlinkClick r:id="rId2"/>
              </a:rPr>
              <a:t>OWASP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152" y="6268923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62985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/>
              <a:t>come</a:t>
            </a:r>
            <a:r>
              <a:rPr spc="-25" dirty="0"/>
              <a:t> </a:t>
            </a:r>
            <a:r>
              <a:rPr spc="-5" dirty="0"/>
              <a:t>proteggersi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7539" y="2362200"/>
            <a:ext cx="7693661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La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SQL </a:t>
            </a:r>
            <a:r>
              <a:rPr sz="1800" b="1" spc="-5" dirty="0">
                <a:latin typeface="Arial"/>
                <a:cs typeface="Arial"/>
              </a:rPr>
              <a:t>injection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è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una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delle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tecniche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hacking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più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pericolose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perchè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facilmente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riproducibili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dagli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effetti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catastrofici.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Per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difendersi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basta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affidarsi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principio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generale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"Non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fidarsi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mai".</a:t>
            </a:r>
            <a:endParaRPr sz="1800" dirty="0">
              <a:latin typeface="Arial"/>
              <a:cs typeface="Arial"/>
            </a:endParaRPr>
          </a:p>
          <a:p>
            <a:pPr marL="12700" marR="38671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L’errore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commesso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nell’implementazione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presentata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prima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è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proprio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quello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 </a:t>
            </a:r>
            <a:r>
              <a:rPr sz="1800" b="1" spc="-5" dirty="0">
                <a:latin typeface="Arial"/>
                <a:cs typeface="Arial"/>
              </a:rPr>
              <a:t>fidarsi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dati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inseriti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dagli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utenti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sono sicuri,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senza </a:t>
            </a:r>
            <a:r>
              <a:rPr sz="1800" b="1" dirty="0">
                <a:latin typeface="Arial"/>
                <a:cs typeface="Arial"/>
              </a:rPr>
              <a:t> effettuare alcun controllo.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539" y="4267200"/>
            <a:ext cx="7693661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esiste</a:t>
            </a: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una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soluzione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assoluta,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che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sia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sicura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portabile allo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stesso </a:t>
            </a:r>
            <a:r>
              <a:rPr sz="1800" b="1" spc="-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tempo.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Lo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stesso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concetto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sicurezza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è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relativo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viene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influenzato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numerosi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parametri.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6731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Quindi,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gioco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forza,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il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nostro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approccio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problema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dovrà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essere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abbastanza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elastico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dovremo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adattarci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alle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situazioni,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scegliendo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volta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volta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la </a:t>
            </a:r>
            <a:r>
              <a:rPr sz="1800" spc="-5" dirty="0">
                <a:latin typeface="Microsoft Sans Serif"/>
                <a:cs typeface="Microsoft Sans Serif"/>
              </a:rPr>
              <a:t> soluzione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più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 err="1">
                <a:latin typeface="Microsoft Sans Serif"/>
                <a:cs typeface="Microsoft Sans Serif"/>
              </a:rPr>
              <a:t>opportuna</a:t>
            </a:r>
            <a:r>
              <a:rPr sz="1800" spc="-5" dirty="0">
                <a:latin typeface="Microsoft Sans Serif"/>
                <a:cs typeface="Microsoft Sans Serif"/>
              </a:rPr>
              <a:t>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62985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/>
              <a:t>come</a:t>
            </a:r>
            <a:r>
              <a:rPr spc="-25" dirty="0"/>
              <a:t> </a:t>
            </a:r>
            <a:r>
              <a:rPr spc="-5" dirty="0"/>
              <a:t>proteggersi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2438400"/>
            <a:ext cx="7848600" cy="256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È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stato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detto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che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il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punto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fondamentale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è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latin typeface="Arial"/>
                <a:cs typeface="Arial"/>
              </a:rPr>
              <a:t>saper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gestire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l’input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dell’utente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e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sarà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qui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che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andremo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focalizzare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la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nostra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attenzione.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27051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seconda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dei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dati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che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andremo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trattare,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possiamo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adottare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più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strategie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per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elevare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il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livello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sicurezza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effettuando:</a:t>
            </a:r>
          </a:p>
          <a:p>
            <a:pPr marL="355600" indent="-343535">
              <a:lnSpc>
                <a:spcPct val="100000"/>
              </a:lnSpc>
              <a:spcBef>
                <a:spcPts val="100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800" b="1" dirty="0">
                <a:latin typeface="Arial"/>
                <a:cs typeface="Arial"/>
              </a:rPr>
              <a:t>Controlli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sul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tipo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dato</a:t>
            </a:r>
            <a:endParaRPr sz="1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800" b="1" spc="-5" dirty="0">
                <a:latin typeface="Arial"/>
                <a:cs typeface="Arial"/>
              </a:rPr>
              <a:t>Creazione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filtri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tramite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espressioni regolari</a:t>
            </a:r>
            <a:endParaRPr sz="1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800" b="1" dirty="0">
                <a:latin typeface="Arial"/>
                <a:cs typeface="Arial"/>
              </a:rPr>
              <a:t>Eliminazione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</a:t>
            </a:r>
            <a:r>
              <a:rPr sz="1800" b="1" spc="-5" dirty="0">
                <a:latin typeface="Arial"/>
                <a:cs typeface="Arial"/>
              </a:rPr>
              <a:t> caratteri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potenzialmente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dannosi</a:t>
            </a:r>
            <a:endParaRPr sz="1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800" b="1" spc="-5" dirty="0">
                <a:latin typeface="Arial"/>
                <a:cs typeface="Arial"/>
              </a:rPr>
              <a:t>Escape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</a:t>
            </a:r>
            <a:r>
              <a:rPr sz="1800" b="1" spc="-5" dirty="0">
                <a:latin typeface="Arial"/>
                <a:cs typeface="Arial"/>
              </a:rPr>
              <a:t> caratteri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potenzialmente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dannosi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7485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5" dirty="0"/>
              <a:t>controlli</a:t>
            </a:r>
            <a:r>
              <a:rPr spc="-30" dirty="0"/>
              <a:t> </a:t>
            </a:r>
            <a:r>
              <a:rPr spc="-5" dirty="0"/>
              <a:t>sul</a:t>
            </a:r>
            <a:r>
              <a:rPr spc="-20" dirty="0"/>
              <a:t> </a:t>
            </a:r>
            <a:r>
              <a:rPr dirty="0"/>
              <a:t>tipo</a:t>
            </a:r>
            <a:r>
              <a:rPr spc="-30" dirty="0"/>
              <a:t> </a:t>
            </a:r>
            <a:r>
              <a:rPr dirty="0"/>
              <a:t>di</a:t>
            </a:r>
            <a:r>
              <a:rPr spc="-20" dirty="0"/>
              <a:t> </a:t>
            </a:r>
            <a:r>
              <a:rPr dirty="0"/>
              <a:t>dato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2383281"/>
            <a:ext cx="7848600" cy="1049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531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Il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b="1" u="heavy" spc="-1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2"/>
              </a:rPr>
              <a:t>type</a:t>
            </a:r>
            <a:r>
              <a:rPr sz="1600" b="1" u="heavy" spc="60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2"/>
              </a:rPr>
              <a:t>casting</a:t>
            </a:r>
            <a:r>
              <a:rPr sz="1600" b="1" spc="20" dirty="0">
                <a:solidFill>
                  <a:srgbClr val="336600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un’operazione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che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forza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una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variabile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ad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essere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valutata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come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appartenente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ad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certo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tipo.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Microsoft Sans Serif"/>
                <a:cs typeface="Microsoft Sans Serif"/>
              </a:rPr>
              <a:t>Nell’</a:t>
            </a:r>
            <a:r>
              <a:rPr sz="1600" b="1" spc="-5" dirty="0">
                <a:latin typeface="Arial"/>
                <a:cs typeface="Arial"/>
              </a:rPr>
              <a:t>esempio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query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manipolata,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aspettiamo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che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la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variabile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$id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sia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tipo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intero,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evitare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sorprese,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opportuno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essere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sicuri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ciò: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3529710"/>
            <a:ext cx="2018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$id =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(int)</a:t>
            </a:r>
            <a:r>
              <a:rPr sz="1600" b="1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$_GET['id'];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3367" y="3554095"/>
            <a:ext cx="5053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//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Cast</a:t>
            </a:r>
            <a:r>
              <a:rPr sz="14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del</a:t>
            </a:r>
            <a:r>
              <a:rPr sz="1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tipo</a:t>
            </a:r>
            <a:r>
              <a:rPr sz="14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305" dirty="0">
                <a:solidFill>
                  <a:srgbClr val="FF0000"/>
                </a:solidFill>
                <a:latin typeface="Microsoft Sans Serif"/>
                <a:cs typeface="Microsoft Sans Serif"/>
              </a:rPr>
              <a:t>….</a:t>
            </a:r>
            <a:r>
              <a:rPr sz="14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$_GET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e</a:t>
            </a:r>
            <a:r>
              <a:rPr sz="14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$_POST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sono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array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di</a:t>
            </a:r>
            <a:r>
              <a:rPr sz="14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valori</a:t>
            </a:r>
            <a:r>
              <a:rPr sz="1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stringa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3773551"/>
            <a:ext cx="7888605" cy="544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$sql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"SELECT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*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from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Articolo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WHERE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id=$id";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0000"/>
                </a:solidFill>
                <a:latin typeface="Microsoft Sans Serif"/>
                <a:cs typeface="Microsoft Sans Serif"/>
              </a:rPr>
              <a:t>\\</a:t>
            </a:r>
            <a:r>
              <a:rPr sz="11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0000"/>
                </a:solidFill>
                <a:latin typeface="Microsoft Sans Serif"/>
                <a:cs typeface="Microsoft Sans Serif"/>
              </a:rPr>
              <a:t>In</a:t>
            </a:r>
            <a:r>
              <a:rPr sz="11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0000"/>
                </a:solidFill>
                <a:latin typeface="Microsoft Sans Serif"/>
                <a:cs typeface="Microsoft Sans Serif"/>
              </a:rPr>
              <a:t>questo</a:t>
            </a:r>
            <a:r>
              <a:rPr sz="11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0000"/>
                </a:solidFill>
                <a:latin typeface="Microsoft Sans Serif"/>
                <a:cs typeface="Microsoft Sans Serif"/>
              </a:rPr>
              <a:t>modo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$id</a:t>
            </a:r>
            <a:r>
              <a:rPr sz="11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avrà</a:t>
            </a:r>
            <a:r>
              <a:rPr sz="11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0000"/>
                </a:solidFill>
                <a:latin typeface="Microsoft Sans Serif"/>
                <a:cs typeface="Microsoft Sans Serif"/>
              </a:rPr>
              <a:t>sicuramente</a:t>
            </a:r>
            <a:r>
              <a:rPr sz="11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0000"/>
                </a:solidFill>
                <a:latin typeface="Microsoft Sans Serif"/>
                <a:cs typeface="Microsoft Sans Serif"/>
              </a:rPr>
              <a:t>un</a:t>
            </a:r>
            <a:r>
              <a:rPr sz="11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valore</a:t>
            </a:r>
            <a:r>
              <a:rPr sz="11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intero</a:t>
            </a:r>
            <a:r>
              <a:rPr sz="1100" spc="-5" dirty="0"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100" b="1" dirty="0">
                <a:latin typeface="Arial"/>
                <a:cs typeface="Arial"/>
              </a:rPr>
              <a:t>Oppure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2590" y="4413884"/>
            <a:ext cx="37865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//</a:t>
            </a:r>
            <a:r>
              <a:rPr sz="16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forzo</a:t>
            </a:r>
            <a:r>
              <a:rPr sz="16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la</a:t>
            </a:r>
            <a:r>
              <a:rPr sz="16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variabile ad</a:t>
            </a:r>
            <a:r>
              <a:rPr sz="16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essere</a:t>
            </a:r>
            <a:r>
              <a:rPr sz="16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di</a:t>
            </a:r>
            <a:r>
              <a:rPr sz="16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tipo</a:t>
            </a:r>
            <a:r>
              <a:rPr sz="16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intero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4413884"/>
            <a:ext cx="232473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settype</a:t>
            </a:r>
            <a:r>
              <a:rPr sz="1600" spc="-5" dirty="0">
                <a:latin typeface="Microsoft Sans Serif"/>
                <a:cs typeface="Microsoft Sans Serif"/>
              </a:rPr>
              <a:t>($_GET['id'],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'int');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$id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$_GET['id'];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100" b="1" dirty="0">
                <a:latin typeface="Arial"/>
                <a:cs typeface="Arial"/>
              </a:rPr>
              <a:t>Oppure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739" y="5297500"/>
            <a:ext cx="2238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$id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intval</a:t>
            </a:r>
            <a:r>
              <a:rPr sz="1600" spc="-5" dirty="0">
                <a:latin typeface="Microsoft Sans Serif"/>
                <a:cs typeface="Microsoft Sans Serif"/>
              </a:rPr>
              <a:t>($_GET['id']);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8919" y="5297500"/>
            <a:ext cx="1617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//solo</a:t>
            </a:r>
            <a:r>
              <a:rPr sz="16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per</a:t>
            </a:r>
            <a:r>
              <a:rPr sz="16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gli</a:t>
            </a: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interi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7485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5" dirty="0"/>
              <a:t>controlli</a:t>
            </a:r>
            <a:r>
              <a:rPr spc="-30" dirty="0"/>
              <a:t> </a:t>
            </a:r>
            <a:r>
              <a:rPr spc="-5" dirty="0"/>
              <a:t>sul</a:t>
            </a:r>
            <a:r>
              <a:rPr spc="-20" dirty="0"/>
              <a:t> </a:t>
            </a:r>
            <a:r>
              <a:rPr dirty="0"/>
              <a:t>tipo</a:t>
            </a:r>
            <a:r>
              <a:rPr spc="-30" dirty="0"/>
              <a:t> </a:t>
            </a:r>
            <a:r>
              <a:rPr dirty="0"/>
              <a:t>di</a:t>
            </a:r>
            <a:r>
              <a:rPr spc="-20" dirty="0"/>
              <a:t> </a:t>
            </a:r>
            <a:r>
              <a:rPr dirty="0"/>
              <a:t>dato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2383281"/>
            <a:ext cx="7820025" cy="3659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010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approccio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leggermente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diverso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sempre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legato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al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tipo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variabili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gioco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consiste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nel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verificare,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mediante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opportune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funzioni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come</a:t>
            </a:r>
            <a:endParaRPr sz="1600">
              <a:latin typeface="Microsoft Sans Serif"/>
              <a:cs typeface="Microsoft Sans Serif"/>
            </a:endParaRPr>
          </a:p>
          <a:p>
            <a:pPr marL="12700" marR="6592570">
              <a:lnSpc>
                <a:spcPct val="120000"/>
              </a:lnSpc>
              <a:spcBef>
                <a:spcPts val="5"/>
              </a:spcBef>
            </a:pP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2"/>
              </a:rPr>
              <a:t>is_int() </a:t>
            </a:r>
            <a:r>
              <a:rPr sz="1600" b="1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3"/>
              </a:rPr>
              <a:t>is_numeric() </a:t>
            </a:r>
            <a:r>
              <a:rPr sz="1600" b="1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4"/>
              </a:rPr>
              <a:t>gettype()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Microsoft Sans Serif"/>
                <a:cs typeface="Microsoft Sans Serif"/>
              </a:rPr>
              <a:t>che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variabile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appartenga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ad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determinato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tipo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comportarsi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conseguenza: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spc="-10" dirty="0">
                <a:latin typeface="Microsoft Sans Serif"/>
                <a:cs typeface="Microsoft Sans Serif"/>
              </a:rPr>
              <a:t>if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(is_numeric($_GET['id']))</a:t>
            </a:r>
            <a:endParaRPr sz="160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latin typeface="Microsoft Sans Serif"/>
                <a:cs typeface="Microsoft Sans Serif"/>
              </a:rPr>
              <a:t>{</a:t>
            </a:r>
            <a:endParaRPr sz="160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//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ho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valore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numerico,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posso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procedere</a:t>
            </a:r>
            <a:endParaRPr sz="160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}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Nota</a:t>
            </a:r>
            <a:r>
              <a:rPr sz="1600" spc="-5" dirty="0">
                <a:latin typeface="Microsoft Sans Serif"/>
                <a:cs typeface="Microsoft Sans Serif"/>
              </a:rPr>
              <a:t>: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variabili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che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arrivano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via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GET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POST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sono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sempre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stringhe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numeriche</a:t>
            </a:r>
            <a:r>
              <a:rPr sz="1600" spc="-10" dirty="0">
                <a:latin typeface="Microsoft Sans Serif"/>
                <a:cs typeface="Microsoft Sans Serif"/>
              </a:rPr>
              <a:t>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cui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questi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casi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is_numeric()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preferito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rispetto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ad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is_int().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6268923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4785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" dirty="0"/>
              <a:t>premessa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6759" y="2895600"/>
            <a:ext cx="7250481" cy="35336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5080" algn="just">
              <a:spcBef>
                <a:spcPts val="600"/>
              </a:spcBef>
            </a:pPr>
            <a:r>
              <a:rPr sz="1600" spc="-5" dirty="0">
                <a:latin typeface="Microsoft Sans Serif"/>
                <a:cs typeface="Microsoft Sans Serif"/>
              </a:rPr>
              <a:t>La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sicurezza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-5" dirty="0">
                <a:latin typeface="Microsoft Sans Serif"/>
                <a:cs typeface="Microsoft Sans Serif"/>
              </a:rPr>
              <a:t> un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sito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web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non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viene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garantita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soltanto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web</a:t>
            </a:r>
            <a:r>
              <a:rPr sz="1600" spc="-5" dirty="0">
                <a:latin typeface="Microsoft Sans Serif"/>
                <a:cs typeface="Microsoft Sans Serif"/>
              </a:rPr>
              <a:t> server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ben </a:t>
            </a:r>
            <a:r>
              <a:rPr sz="1600" spc="-5" dirty="0">
                <a:latin typeface="Microsoft Sans Serif"/>
                <a:cs typeface="Microsoft Sans Serif"/>
              </a:rPr>
              <a:t> configurato,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tunnel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SSL,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latin typeface="Arial"/>
                <a:cs typeface="Arial"/>
              </a:rPr>
              <a:t>ma</a:t>
            </a:r>
            <a:r>
              <a:rPr sz="1600" b="1" spc="-5" dirty="0">
                <a:latin typeface="Arial"/>
                <a:cs typeface="Arial"/>
              </a:rPr>
              <a:t> deve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essere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implementata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maniera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coscienziosa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anche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chi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sviluppa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l’applicazione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web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(nel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nostro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caso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il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programmatore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PHP</a:t>
            </a:r>
            <a:r>
              <a:rPr sz="1600" spc="-5" dirty="0">
                <a:latin typeface="Microsoft Sans Serif"/>
                <a:cs typeface="Microsoft Sans Serif"/>
              </a:rPr>
              <a:t>)</a:t>
            </a:r>
            <a:r>
              <a:rPr lang="it-IT" sz="1600" spc="-5" dirty="0">
                <a:latin typeface="Microsoft Sans Serif"/>
                <a:cs typeface="Microsoft Sans Serif"/>
              </a:rPr>
              <a:t> </a:t>
            </a:r>
          </a:p>
          <a:p>
            <a:pPr marL="12700" marR="5080" algn="just">
              <a:spcBef>
                <a:spcPts val="600"/>
              </a:spcBef>
            </a:pPr>
            <a:r>
              <a:rPr lang="it-IT" sz="1600" spc="-5" dirty="0">
                <a:latin typeface="Microsoft Sans Serif"/>
                <a:cs typeface="Microsoft Sans Serif"/>
              </a:rPr>
              <a:t>In</a:t>
            </a:r>
            <a:r>
              <a:rPr lang="it-IT" sz="1600" spc="85" dirty="0">
                <a:latin typeface="Microsoft Sans Serif"/>
                <a:cs typeface="Microsoft Sans Serif"/>
              </a:rPr>
              <a:t> </a:t>
            </a:r>
            <a:r>
              <a:rPr lang="it-IT" sz="1600" spc="-5" dirty="0">
                <a:latin typeface="Microsoft Sans Serif"/>
                <a:cs typeface="Microsoft Sans Serif"/>
              </a:rPr>
              <a:t>queste</a:t>
            </a:r>
            <a:r>
              <a:rPr lang="it-IT" sz="1600" spc="100" dirty="0">
                <a:latin typeface="Microsoft Sans Serif"/>
                <a:cs typeface="Microsoft Sans Serif"/>
              </a:rPr>
              <a:t> </a:t>
            </a:r>
            <a:r>
              <a:rPr lang="it-IT" sz="1600" spc="-10" dirty="0">
                <a:latin typeface="Microsoft Sans Serif"/>
                <a:cs typeface="Microsoft Sans Serif"/>
              </a:rPr>
              <a:t>slide</a:t>
            </a:r>
            <a:r>
              <a:rPr lang="it-IT" sz="1600" spc="90" dirty="0">
                <a:latin typeface="Microsoft Sans Serif"/>
                <a:cs typeface="Microsoft Sans Serif"/>
              </a:rPr>
              <a:t> </a:t>
            </a:r>
            <a:r>
              <a:rPr lang="it-IT" sz="1600" spc="-5" dirty="0">
                <a:latin typeface="Microsoft Sans Serif"/>
                <a:cs typeface="Microsoft Sans Serif"/>
              </a:rPr>
              <a:t>andremo</a:t>
            </a:r>
            <a:r>
              <a:rPr lang="it-IT" sz="1600" spc="90" dirty="0">
                <a:latin typeface="Microsoft Sans Serif"/>
                <a:cs typeface="Microsoft Sans Serif"/>
              </a:rPr>
              <a:t> </a:t>
            </a:r>
            <a:r>
              <a:rPr lang="it-IT" sz="1600" spc="-5" dirty="0">
                <a:latin typeface="Microsoft Sans Serif"/>
                <a:cs typeface="Microsoft Sans Serif"/>
              </a:rPr>
              <a:t>a</a:t>
            </a:r>
            <a:r>
              <a:rPr lang="it-IT" sz="1600" spc="85" dirty="0">
                <a:latin typeface="Microsoft Sans Serif"/>
                <a:cs typeface="Microsoft Sans Serif"/>
              </a:rPr>
              <a:t> </a:t>
            </a:r>
            <a:r>
              <a:rPr lang="it-IT" sz="1600" spc="-5" dirty="0">
                <a:latin typeface="Microsoft Sans Serif"/>
                <a:cs typeface="Microsoft Sans Serif"/>
              </a:rPr>
              <a:t>conoscere</a:t>
            </a:r>
            <a:r>
              <a:rPr lang="it-IT" sz="1600" spc="90" dirty="0">
                <a:latin typeface="Microsoft Sans Serif"/>
                <a:cs typeface="Microsoft Sans Serif"/>
              </a:rPr>
              <a:t> </a:t>
            </a:r>
            <a:r>
              <a:rPr lang="it-IT" sz="1600" spc="-5" dirty="0">
                <a:latin typeface="Microsoft Sans Serif"/>
                <a:cs typeface="Microsoft Sans Serif"/>
              </a:rPr>
              <a:t>una</a:t>
            </a:r>
            <a:r>
              <a:rPr lang="it-IT" sz="1600" spc="100" dirty="0">
                <a:latin typeface="Microsoft Sans Serif"/>
                <a:cs typeface="Microsoft Sans Serif"/>
              </a:rPr>
              <a:t> </a:t>
            </a:r>
            <a:r>
              <a:rPr lang="it-IT" sz="1600" spc="-10" dirty="0">
                <a:latin typeface="Microsoft Sans Serif"/>
                <a:cs typeface="Microsoft Sans Serif"/>
              </a:rPr>
              <a:t>delle</a:t>
            </a:r>
            <a:r>
              <a:rPr lang="it-IT" sz="1600" spc="90" dirty="0">
                <a:latin typeface="Microsoft Sans Serif"/>
                <a:cs typeface="Microsoft Sans Serif"/>
              </a:rPr>
              <a:t> </a:t>
            </a:r>
            <a:r>
              <a:rPr lang="it-IT" sz="1600" spc="-10" dirty="0">
                <a:latin typeface="Microsoft Sans Serif"/>
                <a:cs typeface="Microsoft Sans Serif"/>
              </a:rPr>
              <a:t>più</a:t>
            </a:r>
            <a:r>
              <a:rPr lang="it-IT" sz="1600" spc="90" dirty="0">
                <a:latin typeface="Microsoft Sans Serif"/>
                <a:cs typeface="Microsoft Sans Serif"/>
              </a:rPr>
              <a:t> </a:t>
            </a:r>
            <a:r>
              <a:rPr lang="it-IT" sz="1600" spc="-10" dirty="0">
                <a:latin typeface="Microsoft Sans Serif"/>
                <a:cs typeface="Microsoft Sans Serif"/>
              </a:rPr>
              <a:t>classiche</a:t>
            </a:r>
            <a:r>
              <a:rPr lang="it-IT" sz="1600" spc="100" dirty="0">
                <a:latin typeface="Microsoft Sans Serif"/>
                <a:cs typeface="Microsoft Sans Serif"/>
              </a:rPr>
              <a:t> </a:t>
            </a:r>
            <a:r>
              <a:rPr lang="it-IT" sz="1600" spc="-10" dirty="0">
                <a:latin typeface="Microsoft Sans Serif"/>
                <a:cs typeface="Microsoft Sans Serif"/>
              </a:rPr>
              <a:t>tipologie</a:t>
            </a:r>
            <a:r>
              <a:rPr lang="it-IT" sz="1600" spc="90" dirty="0">
                <a:latin typeface="Microsoft Sans Serif"/>
                <a:cs typeface="Microsoft Sans Serif"/>
              </a:rPr>
              <a:t> </a:t>
            </a:r>
            <a:r>
              <a:rPr lang="it-IT" sz="1600" spc="-10" dirty="0">
                <a:latin typeface="Microsoft Sans Serif"/>
                <a:cs typeface="Microsoft Sans Serif"/>
              </a:rPr>
              <a:t>di</a:t>
            </a:r>
            <a:r>
              <a:rPr lang="it-IT" sz="1600" spc="90" dirty="0">
                <a:latin typeface="Microsoft Sans Serif"/>
                <a:cs typeface="Microsoft Sans Serif"/>
              </a:rPr>
              <a:t> </a:t>
            </a:r>
            <a:r>
              <a:rPr lang="it-IT" sz="1600" spc="-5" dirty="0">
                <a:latin typeface="Microsoft Sans Serif"/>
                <a:cs typeface="Microsoft Sans Serif"/>
              </a:rPr>
              <a:t>attacco</a:t>
            </a:r>
            <a:r>
              <a:rPr lang="it-IT" sz="1600" spc="90" dirty="0">
                <a:latin typeface="Microsoft Sans Serif"/>
                <a:cs typeface="Microsoft Sans Serif"/>
              </a:rPr>
              <a:t> </a:t>
            </a:r>
            <a:r>
              <a:rPr lang="it-IT" sz="1600" spc="-5" dirty="0">
                <a:latin typeface="Microsoft Sans Serif"/>
                <a:cs typeface="Microsoft Sans Serif"/>
              </a:rPr>
              <a:t>legate </a:t>
            </a:r>
            <a:r>
              <a:rPr lang="it-IT" sz="1600" spc="-15" dirty="0">
                <a:latin typeface="Microsoft Sans Serif"/>
                <a:cs typeface="Microsoft Sans Serif"/>
              </a:rPr>
              <a:t>a</a:t>
            </a:r>
            <a:r>
              <a:rPr lang="it-IT" sz="1600" spc="-5" dirty="0">
                <a:latin typeface="Microsoft Sans Serif"/>
                <a:cs typeface="Microsoft Sans Serif"/>
              </a:rPr>
              <a:t>l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spc="-20" dirty="0">
                <a:latin typeface="Microsoft Sans Serif"/>
                <a:cs typeface="Microsoft Sans Serif"/>
              </a:rPr>
              <a:t>w</a:t>
            </a:r>
            <a:r>
              <a:rPr lang="it-IT" sz="1600" spc="-5" dirty="0">
                <a:latin typeface="Microsoft Sans Serif"/>
                <a:cs typeface="Microsoft Sans Serif"/>
              </a:rPr>
              <a:t>eb,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spc="-5" dirty="0">
                <a:latin typeface="Microsoft Sans Serif"/>
                <a:cs typeface="Microsoft Sans Serif"/>
              </a:rPr>
              <a:t>molto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spc="-5" dirty="0">
                <a:latin typeface="Microsoft Sans Serif"/>
                <a:cs typeface="Microsoft Sans Serif"/>
              </a:rPr>
              <a:t>diffu</a:t>
            </a:r>
            <a:r>
              <a:rPr lang="it-IT" sz="1600" dirty="0">
                <a:latin typeface="Microsoft Sans Serif"/>
                <a:cs typeface="Microsoft Sans Serif"/>
              </a:rPr>
              <a:t>s</a:t>
            </a:r>
            <a:r>
              <a:rPr lang="it-IT" sz="1600" spc="-5" dirty="0">
                <a:latin typeface="Microsoft Sans Serif"/>
                <a:cs typeface="Microsoft Sans Serif"/>
              </a:rPr>
              <a:t>a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spc="-5" dirty="0">
                <a:latin typeface="Microsoft Sans Serif"/>
                <a:cs typeface="Microsoft Sans Serif"/>
              </a:rPr>
              <a:t>ma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spc="10" dirty="0">
                <a:latin typeface="Microsoft Sans Serif"/>
                <a:cs typeface="Microsoft Sans Serif"/>
              </a:rPr>
              <a:t>s</a:t>
            </a:r>
            <a:r>
              <a:rPr lang="it-IT" sz="1600" spc="-5" dirty="0">
                <a:latin typeface="Microsoft Sans Serif"/>
                <a:cs typeface="Microsoft Sans Serif"/>
              </a:rPr>
              <a:t>pes</a:t>
            </a:r>
            <a:r>
              <a:rPr lang="it-IT" sz="1600" dirty="0">
                <a:latin typeface="Microsoft Sans Serif"/>
                <a:cs typeface="Microsoft Sans Serif"/>
              </a:rPr>
              <a:t>s</a:t>
            </a:r>
            <a:r>
              <a:rPr lang="it-IT" sz="1600" spc="-5" dirty="0">
                <a:latin typeface="Microsoft Sans Serif"/>
                <a:cs typeface="Microsoft Sans Serif"/>
              </a:rPr>
              <a:t>a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spc="-5" dirty="0">
                <a:latin typeface="Microsoft Sans Serif"/>
                <a:cs typeface="Microsoft Sans Serif"/>
              </a:rPr>
              <a:t>sottoval</a:t>
            </a:r>
            <a:r>
              <a:rPr lang="it-IT" sz="1600" spc="-20" dirty="0">
                <a:latin typeface="Microsoft Sans Serif"/>
                <a:cs typeface="Microsoft Sans Serif"/>
              </a:rPr>
              <a:t>u</a:t>
            </a:r>
            <a:r>
              <a:rPr lang="it-IT" sz="1600" spc="-5" dirty="0">
                <a:latin typeface="Microsoft Sans Serif"/>
                <a:cs typeface="Microsoft Sans Serif"/>
              </a:rPr>
              <a:t>tata,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spc="-5" dirty="0">
                <a:latin typeface="Microsoft Sans Serif"/>
                <a:cs typeface="Microsoft Sans Serif"/>
              </a:rPr>
              <a:t>che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spc="-5" dirty="0">
                <a:latin typeface="Microsoft Sans Serif"/>
                <a:cs typeface="Microsoft Sans Serif"/>
              </a:rPr>
              <a:t>va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spc="-5" dirty="0">
                <a:latin typeface="Microsoft Sans Serif"/>
                <a:cs typeface="Microsoft Sans Serif"/>
              </a:rPr>
              <a:t>a c</a:t>
            </a:r>
            <a:r>
              <a:rPr lang="it-IT" sz="1600" spc="-10" dirty="0">
                <a:latin typeface="Microsoft Sans Serif"/>
                <a:cs typeface="Microsoft Sans Serif"/>
              </a:rPr>
              <a:t>olp</a:t>
            </a:r>
            <a:r>
              <a:rPr lang="it-IT" sz="1600" dirty="0">
                <a:latin typeface="Microsoft Sans Serif"/>
                <a:cs typeface="Microsoft Sans Serif"/>
              </a:rPr>
              <a:t>i</a:t>
            </a:r>
            <a:r>
              <a:rPr lang="it-IT" sz="1600" spc="-5" dirty="0">
                <a:latin typeface="Microsoft Sans Serif"/>
                <a:cs typeface="Microsoft Sans Serif"/>
              </a:rPr>
              <a:t>re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spc="-20" dirty="0">
                <a:latin typeface="Microsoft Sans Serif"/>
                <a:cs typeface="Microsoft Sans Serif"/>
              </a:rPr>
              <a:t>i</a:t>
            </a:r>
            <a:r>
              <a:rPr lang="it-IT" sz="1600" spc="-10" dirty="0">
                <a:latin typeface="Microsoft Sans Serif"/>
                <a:cs typeface="Microsoft Sans Serif"/>
              </a:rPr>
              <a:t>l</a:t>
            </a:r>
            <a:r>
              <a:rPr lang="it-IT" sz="1600" dirty="0">
                <a:latin typeface="Microsoft Sans Serif"/>
                <a:cs typeface="Microsoft Sans Serif"/>
              </a:rPr>
              <a:t>	</a:t>
            </a:r>
            <a:r>
              <a:rPr lang="it-IT" sz="1600" b="1" spc="-5" dirty="0">
                <a:latin typeface="Arial"/>
                <a:cs typeface="Arial"/>
              </a:rPr>
              <a:t>c</a:t>
            </a:r>
            <a:r>
              <a:rPr lang="it-IT" sz="1600" b="1" spc="-10" dirty="0">
                <a:latin typeface="Arial"/>
                <a:cs typeface="Arial"/>
              </a:rPr>
              <a:t>u</a:t>
            </a:r>
            <a:r>
              <a:rPr lang="it-IT" sz="1600" b="1" spc="-5" dirty="0">
                <a:latin typeface="Arial"/>
                <a:cs typeface="Arial"/>
              </a:rPr>
              <a:t>ore </a:t>
            </a:r>
            <a:r>
              <a:rPr lang="it-IT" sz="1600" spc="-10" dirty="0">
                <a:latin typeface="Microsoft Sans Serif"/>
                <a:cs typeface="Microsoft Sans Serif"/>
              </a:rPr>
              <a:t>dell’applicazione</a:t>
            </a:r>
            <a:r>
              <a:rPr lang="it-IT" sz="1600" spc="-15" dirty="0">
                <a:latin typeface="Microsoft Sans Serif"/>
                <a:cs typeface="Microsoft Sans Serif"/>
              </a:rPr>
              <a:t> </a:t>
            </a:r>
            <a:r>
              <a:rPr lang="it-IT" sz="1600" spc="-10" dirty="0">
                <a:latin typeface="Microsoft Sans Serif"/>
                <a:cs typeface="Microsoft Sans Serif"/>
              </a:rPr>
              <a:t>web,</a:t>
            </a:r>
            <a:r>
              <a:rPr lang="it-IT" sz="1600" spc="50" dirty="0">
                <a:latin typeface="Microsoft Sans Serif"/>
                <a:cs typeface="Microsoft Sans Serif"/>
              </a:rPr>
              <a:t> </a:t>
            </a:r>
            <a:r>
              <a:rPr lang="it-IT" sz="1600" b="1" spc="-5" dirty="0">
                <a:latin typeface="Arial"/>
                <a:cs typeface="Arial"/>
              </a:rPr>
              <a:t>ossia</a:t>
            </a:r>
            <a:r>
              <a:rPr lang="it-IT" sz="1600" b="1" spc="15" dirty="0">
                <a:latin typeface="Arial"/>
                <a:cs typeface="Arial"/>
              </a:rPr>
              <a:t> </a:t>
            </a:r>
            <a:r>
              <a:rPr lang="it-IT" sz="1600" b="1" spc="-5" dirty="0">
                <a:latin typeface="Arial"/>
                <a:cs typeface="Arial"/>
              </a:rPr>
              <a:t>il</a:t>
            </a:r>
            <a:r>
              <a:rPr lang="it-IT" sz="1600" b="1" spc="25" dirty="0">
                <a:latin typeface="Arial"/>
                <a:cs typeface="Arial"/>
              </a:rPr>
              <a:t> </a:t>
            </a:r>
            <a:r>
              <a:rPr lang="it-IT" sz="1600" b="1" spc="-5" dirty="0">
                <a:latin typeface="Arial"/>
                <a:cs typeface="Arial"/>
              </a:rPr>
              <a:t>database</a:t>
            </a:r>
            <a:r>
              <a:rPr lang="it-IT" sz="1600" spc="-5" dirty="0">
                <a:latin typeface="Microsoft Sans Serif"/>
                <a:cs typeface="Microsoft Sans Serif"/>
              </a:rPr>
              <a:t>:</a:t>
            </a:r>
            <a:r>
              <a:rPr lang="it-IT" sz="1600" spc="40" dirty="0">
                <a:latin typeface="Microsoft Sans Serif"/>
                <a:cs typeface="Microsoft Sans Serif"/>
              </a:rPr>
              <a:t> </a:t>
            </a:r>
            <a:r>
              <a:rPr lang="it-IT" sz="1600" spc="-5" dirty="0">
                <a:latin typeface="Microsoft Sans Serif"/>
                <a:cs typeface="Microsoft Sans Serif"/>
              </a:rPr>
              <a:t>si</a:t>
            </a:r>
            <a:r>
              <a:rPr lang="it-IT" sz="1600" spc="15" dirty="0">
                <a:latin typeface="Microsoft Sans Serif"/>
                <a:cs typeface="Microsoft Sans Serif"/>
              </a:rPr>
              <a:t> </a:t>
            </a:r>
            <a:r>
              <a:rPr lang="it-IT" sz="1600" spc="-5" dirty="0">
                <a:latin typeface="Microsoft Sans Serif"/>
                <a:cs typeface="Microsoft Sans Serif"/>
              </a:rPr>
              <a:t>tratta</a:t>
            </a:r>
            <a:r>
              <a:rPr lang="it-IT" sz="1600" spc="55" dirty="0">
                <a:latin typeface="Microsoft Sans Serif"/>
                <a:cs typeface="Microsoft Sans Serif"/>
              </a:rPr>
              <a:t> </a:t>
            </a:r>
            <a:r>
              <a:rPr lang="it-IT" sz="1600" b="1" spc="-5" dirty="0">
                <a:solidFill>
                  <a:srgbClr val="FF0000"/>
                </a:solidFill>
                <a:latin typeface="Arial"/>
                <a:cs typeface="Arial"/>
              </a:rPr>
              <a:t>dell’attacco</a:t>
            </a:r>
            <a:r>
              <a:rPr lang="it-IT"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b="1" spc="-5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b="1" spc="-5" dirty="0">
                <a:solidFill>
                  <a:srgbClr val="FF0000"/>
                </a:solidFill>
                <a:latin typeface="Arial"/>
                <a:cs typeface="Arial"/>
              </a:rPr>
              <a:t>tipo</a:t>
            </a:r>
            <a:r>
              <a:rPr lang="it-IT"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b="1" spc="-5" dirty="0">
                <a:solidFill>
                  <a:srgbClr val="FF0000"/>
                </a:solidFill>
                <a:latin typeface="Arial"/>
                <a:cs typeface="Arial"/>
              </a:rPr>
              <a:t>SQL</a:t>
            </a:r>
            <a:r>
              <a:rPr lang="it-IT"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b="1" spc="-5" dirty="0">
                <a:solidFill>
                  <a:srgbClr val="FF0000"/>
                </a:solidFill>
                <a:latin typeface="Arial"/>
                <a:cs typeface="Arial"/>
              </a:rPr>
              <a:t>Injection</a:t>
            </a:r>
            <a:r>
              <a:rPr lang="it-IT" sz="1600" spc="-5" dirty="0">
                <a:latin typeface="Microsoft Sans Serif"/>
                <a:cs typeface="Microsoft Sans Serif"/>
              </a:rPr>
              <a:t>.</a:t>
            </a:r>
            <a:endParaRPr lang="it-IT" sz="16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 algn="just">
              <a:spcBef>
                <a:spcPts val="600"/>
              </a:spcBef>
            </a:pPr>
            <a:endParaRPr lang="it-IT"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6745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5" dirty="0"/>
              <a:t>espressioni</a:t>
            </a:r>
            <a:r>
              <a:rPr spc="-45" dirty="0"/>
              <a:t> </a:t>
            </a:r>
            <a:r>
              <a:rPr spc="-5" dirty="0"/>
              <a:t>regolari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2383281"/>
            <a:ext cx="7500620" cy="39643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Spesso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dati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che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aspettiamo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input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possono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essere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descritti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espressione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regolare.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latin typeface="Arial"/>
                <a:cs typeface="Arial"/>
              </a:rPr>
              <a:t>E’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possibile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fare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ciò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due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modi:</a:t>
            </a:r>
            <a:endParaRPr sz="1600" dirty="0">
              <a:latin typeface="Arial"/>
              <a:cs typeface="Arial"/>
            </a:endParaRPr>
          </a:p>
          <a:p>
            <a:pPr marL="12700" marR="614045">
              <a:lnSpc>
                <a:spcPct val="100000"/>
              </a:lnSpc>
              <a:spcBef>
                <a:spcPts val="385"/>
              </a:spcBef>
              <a:buAutoNum type="alphaLcParenR"/>
              <a:tabLst>
                <a:tab pos="251460" algn="l"/>
              </a:tabLst>
            </a:pPr>
            <a:r>
              <a:rPr sz="1600" spc="-5" dirty="0">
                <a:latin typeface="Microsoft Sans Serif"/>
                <a:cs typeface="Microsoft Sans Serif"/>
                <a:hlinkClick r:id="rId2"/>
              </a:rPr>
              <a:t>Usando</a:t>
            </a:r>
            <a:r>
              <a:rPr sz="1600" spc="10" dirty="0">
                <a:latin typeface="Microsoft Sans Serif"/>
                <a:cs typeface="Microsoft Sans Serif"/>
                <a:hlinkClick r:id="rId2"/>
              </a:rPr>
              <a:t> </a:t>
            </a:r>
            <a:r>
              <a:rPr sz="1600" spc="-15" dirty="0">
                <a:latin typeface="Microsoft Sans Serif"/>
                <a:cs typeface="Microsoft Sans Serif"/>
                <a:hlinkClick r:id="rId2"/>
              </a:rPr>
              <a:t>i</a:t>
            </a:r>
            <a:r>
              <a:rPr sz="1600" spc="20" dirty="0">
                <a:latin typeface="Microsoft Sans Serif"/>
                <a:cs typeface="Microsoft Sans Serif"/>
                <a:hlinkClick r:id="rId2"/>
              </a:rPr>
              <a:t> </a:t>
            </a:r>
            <a:r>
              <a:rPr sz="1600" b="1" spc="-5" dirty="0">
                <a:latin typeface="Arial"/>
                <a:cs typeface="Arial"/>
                <a:hlinkClick r:id="rId2"/>
              </a:rPr>
              <a:t>pattern</a:t>
            </a:r>
            <a:r>
              <a:rPr sz="1600" b="1" spc="20" dirty="0">
                <a:latin typeface="Arial"/>
                <a:cs typeface="Arial"/>
                <a:hlinkClick r:id="rId2"/>
              </a:rPr>
              <a:t> </a:t>
            </a:r>
            <a:r>
              <a:rPr sz="1600" spc="-10" dirty="0">
                <a:latin typeface="Microsoft Sans Serif"/>
                <a:cs typeface="Microsoft Sans Serif"/>
                <a:hlinkClick r:id="rId2"/>
              </a:rPr>
              <a:t>nel</a:t>
            </a:r>
            <a:r>
              <a:rPr sz="1600" spc="20" dirty="0">
                <a:latin typeface="Microsoft Sans Serif"/>
                <a:cs typeface="Microsoft Sans Serif"/>
                <a:hlinkClick r:id="rId2"/>
              </a:rPr>
              <a:t> </a:t>
            </a:r>
            <a:r>
              <a:rPr sz="1600" spc="-5" dirty="0">
                <a:latin typeface="Microsoft Sans Serif"/>
                <a:cs typeface="Microsoft Sans Serif"/>
                <a:hlinkClick r:id="rId2"/>
              </a:rPr>
              <a:t>tag</a:t>
            </a:r>
            <a:r>
              <a:rPr sz="1600" spc="30" dirty="0">
                <a:latin typeface="Microsoft Sans Serif"/>
                <a:cs typeface="Microsoft Sans Serif"/>
                <a:hlinkClick r:id="rId2"/>
              </a:rPr>
              <a:t> </a:t>
            </a:r>
            <a:r>
              <a:rPr sz="1600" b="1" spc="-5" dirty="0">
                <a:latin typeface="Arial"/>
                <a:cs typeface="Arial"/>
                <a:hlinkClick r:id="rId2"/>
              </a:rPr>
              <a:t>input</a:t>
            </a:r>
            <a:r>
              <a:rPr sz="1600" b="1" spc="15" dirty="0">
                <a:latin typeface="Arial"/>
                <a:cs typeface="Arial"/>
                <a:hlinkClick r:id="rId2"/>
              </a:rPr>
              <a:t> </a:t>
            </a:r>
            <a:r>
              <a:rPr sz="1600" spc="-10" dirty="0">
                <a:latin typeface="Microsoft Sans Serif"/>
                <a:cs typeface="Microsoft Sans Serif"/>
                <a:hlinkClick r:id="rId2"/>
              </a:rPr>
              <a:t>del</a:t>
            </a:r>
            <a:r>
              <a:rPr sz="1600" spc="25" dirty="0">
                <a:latin typeface="Microsoft Sans Serif"/>
                <a:cs typeface="Microsoft Sans Serif"/>
                <a:hlinkClick r:id="rId2"/>
              </a:rPr>
              <a:t> </a:t>
            </a:r>
            <a:r>
              <a:rPr sz="1600" b="1" spc="-5" dirty="0">
                <a:latin typeface="Arial"/>
                <a:cs typeface="Arial"/>
                <a:hlinkClick r:id="rId2"/>
              </a:rPr>
              <a:t>form</a:t>
            </a:r>
            <a:r>
              <a:rPr sz="1600" b="1" spc="30" dirty="0">
                <a:latin typeface="Arial"/>
                <a:cs typeface="Arial"/>
                <a:hlinkClick r:id="rId2"/>
              </a:rPr>
              <a:t> </a:t>
            </a:r>
            <a:r>
              <a:rPr sz="1600" b="1" spc="-5" dirty="0">
                <a:latin typeface="Arial"/>
                <a:cs typeface="Arial"/>
                <a:hlinkClick r:id="rId2"/>
              </a:rPr>
              <a:t>HTML</a:t>
            </a:r>
            <a:r>
              <a:rPr sz="1600" b="1" spc="15" dirty="0">
                <a:latin typeface="Arial"/>
                <a:cs typeface="Arial"/>
                <a:hlinkClick r:id="rId2"/>
              </a:rPr>
              <a:t> </a:t>
            </a:r>
            <a:r>
              <a:rPr sz="1600" b="1" spc="-10" dirty="0">
                <a:latin typeface="Arial"/>
                <a:cs typeface="Arial"/>
                <a:hlinkClick r:id="rId2"/>
              </a:rPr>
              <a:t>(vedi</a:t>
            </a:r>
            <a:r>
              <a:rPr sz="1600" b="1" spc="70" dirty="0">
                <a:solidFill>
                  <a:srgbClr val="336600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2"/>
              </a:rPr>
              <a:t>PPT-7-PHP-HTML- </a:t>
            </a:r>
            <a:r>
              <a:rPr sz="1600" b="1" spc="-430" dirty="0">
                <a:solidFill>
                  <a:srgbClr val="336600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2"/>
              </a:rPr>
              <a:t>Interazione.pdf</a:t>
            </a:r>
            <a:r>
              <a:rPr sz="1600" b="1" spc="-5" dirty="0">
                <a:latin typeface="Arial"/>
                <a:cs typeface="Arial"/>
                <a:hlinkClick r:id="rId2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12700" marR="659130">
              <a:lnSpc>
                <a:spcPct val="150100"/>
              </a:lnSpc>
              <a:spcBef>
                <a:spcPts val="285"/>
              </a:spcBef>
              <a:buAutoNum type="alphaLcParenR"/>
              <a:tabLst>
                <a:tab pos="2514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Utilizzando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funzione</a:t>
            </a:r>
            <a:r>
              <a:rPr sz="1600" spc="10" dirty="0">
                <a:solidFill>
                  <a:srgbClr val="336600"/>
                </a:solidFill>
                <a:latin typeface="Microsoft Sans Serif"/>
                <a:cs typeface="Microsoft Sans Serif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3"/>
              </a:rPr>
              <a:t>preg_match()</a:t>
            </a:r>
            <a:r>
              <a:rPr sz="1600" b="1" spc="50" dirty="0">
                <a:solidFill>
                  <a:srgbClr val="336600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oppure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funzione</a:t>
            </a:r>
            <a:r>
              <a:rPr sz="1600" spc="5" dirty="0">
                <a:solidFill>
                  <a:srgbClr val="336600"/>
                </a:solidFill>
                <a:latin typeface="Microsoft Sans Serif"/>
                <a:cs typeface="Microsoft Sans Serif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4"/>
              </a:rPr>
              <a:t>ereg()</a:t>
            </a:r>
            <a:r>
              <a:rPr sz="1600" b="1" spc="25" dirty="0">
                <a:solidFill>
                  <a:srgbClr val="336600"/>
                </a:solidFill>
                <a:latin typeface="Arial"/>
                <a:cs typeface="Arial"/>
                <a:hlinkClick r:id="rId4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del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PHP: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if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</a:t>
            </a:r>
            <a:r>
              <a:rPr sz="1600" b="1" spc="-5" dirty="0">
                <a:latin typeface="Arial"/>
                <a:cs typeface="Arial"/>
              </a:rPr>
              <a:t>preg_match</a:t>
            </a:r>
            <a:r>
              <a:rPr sz="1600" spc="-5" dirty="0">
                <a:latin typeface="Microsoft Sans Serif"/>
                <a:cs typeface="Microsoft Sans Serif"/>
              </a:rPr>
              <a:t>("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/^[a-z0-9]{4,12}$/i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$login))</a:t>
            </a:r>
            <a:endParaRPr sz="1600" dirty="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Microsoft Sans Serif"/>
                <a:cs typeface="Microsoft Sans Serif"/>
              </a:rPr>
              <a:t>{</a:t>
            </a:r>
            <a:endParaRPr sz="1600" dirty="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//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$login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rispetta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il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parametro,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cui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posso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effettuare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query</a:t>
            </a:r>
            <a:endParaRPr sz="1600" dirty="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}</a:t>
            </a:r>
            <a:endParaRPr sz="1600" dirty="0">
              <a:latin typeface="Microsoft Sans Serif"/>
              <a:cs typeface="Microsoft Sans Serif"/>
            </a:endParaRPr>
          </a:p>
          <a:p>
            <a:pPr marR="7093584" algn="ctr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Microsoft Sans Serif"/>
                <a:cs typeface="Microsoft Sans Serif"/>
              </a:rPr>
              <a:t>else</a:t>
            </a:r>
            <a:endParaRPr sz="1600" dirty="0">
              <a:latin typeface="Microsoft Sans Serif"/>
              <a:cs typeface="Microsoft Sans Serif"/>
            </a:endParaRPr>
          </a:p>
          <a:p>
            <a:pPr marR="7057390" algn="ctr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Microsoft Sans Serif"/>
                <a:cs typeface="Microsoft Sans Serif"/>
              </a:rPr>
              <a:t>{</a:t>
            </a:r>
            <a:endParaRPr sz="1600" dirty="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//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errore</a:t>
            </a:r>
            <a:endParaRPr sz="1600" dirty="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}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186" y="1299209"/>
            <a:ext cx="73926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0000"/>
                </a:solidFill>
              </a:rPr>
              <a:t>SQL</a:t>
            </a:r>
            <a:r>
              <a:rPr sz="2600" spc="-1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Injection:</a:t>
            </a:r>
            <a:r>
              <a:rPr sz="2600" spc="-15" dirty="0">
                <a:solidFill>
                  <a:srgbClr val="000000"/>
                </a:solidFill>
              </a:rPr>
              <a:t> </a:t>
            </a:r>
            <a:r>
              <a:rPr sz="2600" dirty="0"/>
              <a:t>eliminazione</a:t>
            </a:r>
            <a:r>
              <a:rPr sz="2600" spc="-15" dirty="0"/>
              <a:t> </a:t>
            </a:r>
            <a:r>
              <a:rPr sz="2600" dirty="0"/>
              <a:t>caratteri</a:t>
            </a:r>
            <a:r>
              <a:rPr sz="2600" spc="-15" dirty="0"/>
              <a:t> </a:t>
            </a:r>
            <a:r>
              <a:rPr sz="2600" dirty="0"/>
              <a:t>pericolosi</a:t>
            </a:r>
            <a:endParaRPr sz="2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2383281"/>
            <a:ext cx="7780020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318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Quando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il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type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casting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non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ci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può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servire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non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troviamo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un’espressione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regolare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che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possa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filtrare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adeguatamente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input,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possiamo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decidere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eliminare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eventuali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caratteri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pericolosi o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sostituirli</a:t>
            </a:r>
            <a:r>
              <a:rPr sz="1600" dirty="0">
                <a:latin typeface="Microsoft Sans Serif"/>
                <a:cs typeface="Microsoft Sans Serif"/>
              </a:rPr>
              <a:t> con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codici innocui.</a:t>
            </a:r>
            <a:endParaRPr sz="1600">
              <a:latin typeface="Microsoft Sans Serif"/>
              <a:cs typeface="Microsoft Sans Serif"/>
            </a:endParaRPr>
          </a:p>
          <a:p>
            <a:pPr marL="12700" marR="323850" algn="just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latin typeface="Microsoft Sans Serif"/>
                <a:cs typeface="Microsoft Sans Serif"/>
              </a:rPr>
              <a:t>In sostanza </a:t>
            </a:r>
            <a:r>
              <a:rPr sz="1600" spc="-15" dirty="0">
                <a:latin typeface="Microsoft Sans Serif"/>
                <a:cs typeface="Microsoft Sans Serif"/>
              </a:rPr>
              <a:t>i </a:t>
            </a:r>
            <a:r>
              <a:rPr sz="1600" spc="-5" dirty="0">
                <a:latin typeface="Microsoft Sans Serif"/>
                <a:cs typeface="Microsoft Sans Serif"/>
              </a:rPr>
              <a:t>caratteri potenzialmente dannosi sono </a:t>
            </a:r>
            <a:r>
              <a:rPr sz="1600" spc="-10" dirty="0">
                <a:latin typeface="Microsoft Sans Serif"/>
                <a:cs typeface="Microsoft Sans Serif"/>
              </a:rPr>
              <a:t>quelli </a:t>
            </a:r>
            <a:r>
              <a:rPr sz="1600" spc="-5" dirty="0">
                <a:latin typeface="Microsoft Sans Serif"/>
                <a:cs typeface="Microsoft Sans Serif"/>
              </a:rPr>
              <a:t>che hanno un significato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all’interno </a:t>
            </a:r>
            <a:r>
              <a:rPr sz="1600" spc="-10" dirty="0">
                <a:latin typeface="Microsoft Sans Serif"/>
                <a:cs typeface="Microsoft Sans Serif"/>
              </a:rPr>
              <a:t>di </a:t>
            </a:r>
            <a:r>
              <a:rPr sz="1600" spc="-5" dirty="0">
                <a:latin typeface="Microsoft Sans Serif"/>
                <a:cs typeface="Microsoft Sans Serif"/>
              </a:rPr>
              <a:t>una query SQL, come ad esempio </a:t>
            </a:r>
            <a:r>
              <a:rPr sz="1600" spc="-10" dirty="0">
                <a:latin typeface="Microsoft Sans Serif"/>
                <a:cs typeface="Microsoft Sans Serif"/>
              </a:rPr>
              <a:t>gli apici singoli </a:t>
            </a:r>
            <a:r>
              <a:rPr sz="1600" spc="-5" dirty="0">
                <a:latin typeface="Microsoft Sans Serif"/>
                <a:cs typeface="Microsoft Sans Serif"/>
              </a:rPr>
              <a:t>e doppi, </a:t>
            </a:r>
            <a:r>
              <a:rPr sz="1600" spc="-10" dirty="0">
                <a:latin typeface="Microsoft Sans Serif"/>
                <a:cs typeface="Microsoft Sans Serif"/>
              </a:rPr>
              <a:t>la </a:t>
            </a:r>
            <a:r>
              <a:rPr sz="1600" spc="-5" dirty="0">
                <a:latin typeface="Microsoft Sans Serif"/>
                <a:cs typeface="Microsoft Sans Serif"/>
              </a:rPr>
              <a:t>virgola, </a:t>
            </a:r>
            <a:r>
              <a:rPr sz="1600" spc="-10" dirty="0">
                <a:latin typeface="Microsoft Sans Serif"/>
                <a:cs typeface="Microsoft Sans Serif"/>
              </a:rPr>
              <a:t>il </a:t>
            </a:r>
            <a:r>
              <a:rPr sz="1600" spc="-5" dirty="0">
                <a:latin typeface="Microsoft Sans Serif"/>
                <a:cs typeface="Microsoft Sans Serif"/>
              </a:rPr>
              <a:t> punto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virgola,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20" dirty="0">
                <a:latin typeface="Microsoft Sans Serif"/>
                <a:cs typeface="Microsoft Sans Serif"/>
              </a:rPr>
              <a:t> così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via.</a:t>
            </a:r>
            <a:endParaRPr sz="1600">
              <a:latin typeface="Microsoft Sans Serif"/>
              <a:cs typeface="Microsoft Sans Serif"/>
            </a:endParaRPr>
          </a:p>
          <a:p>
            <a:pPr marL="12700" marR="121920" algn="just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Microsoft Sans Serif"/>
                <a:cs typeface="Microsoft Sans Serif"/>
              </a:rPr>
              <a:t>In alcune situazioni però </a:t>
            </a:r>
            <a:r>
              <a:rPr sz="1600" spc="-10" dirty="0">
                <a:latin typeface="Microsoft Sans Serif"/>
                <a:cs typeface="Microsoft Sans Serif"/>
              </a:rPr>
              <a:t>tali </a:t>
            </a:r>
            <a:r>
              <a:rPr sz="1600" spc="-5" dirty="0">
                <a:latin typeface="Microsoft Sans Serif"/>
                <a:cs typeface="Microsoft Sans Serif"/>
              </a:rPr>
              <a:t>caratteri devono </a:t>
            </a:r>
            <a:r>
              <a:rPr sz="1600" dirty="0">
                <a:latin typeface="Microsoft Sans Serif"/>
                <a:cs typeface="Microsoft Sans Serif"/>
              </a:rPr>
              <a:t>essere </a:t>
            </a:r>
            <a:r>
              <a:rPr sz="1600" spc="-5" dirty="0">
                <a:latin typeface="Microsoft Sans Serif"/>
                <a:cs typeface="Microsoft Sans Serif"/>
              </a:rPr>
              <a:t>ammessi: se un </a:t>
            </a:r>
            <a:r>
              <a:rPr sz="1600" dirty="0">
                <a:latin typeface="Microsoft Sans Serif"/>
                <a:cs typeface="Microsoft Sans Serif"/>
              </a:rPr>
              <a:t>nostro </a:t>
            </a:r>
            <a:r>
              <a:rPr sz="1600" spc="-5" dirty="0">
                <a:latin typeface="Microsoft Sans Serif"/>
                <a:cs typeface="Microsoft Sans Serif"/>
              </a:rPr>
              <a:t>utente si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chiama ad esempio "Paperon </a:t>
            </a:r>
            <a:r>
              <a:rPr sz="1600" spc="-10" dirty="0">
                <a:latin typeface="Microsoft Sans Serif"/>
                <a:cs typeface="Microsoft Sans Serif"/>
              </a:rPr>
              <a:t>de’ Paperoni", </a:t>
            </a:r>
            <a:r>
              <a:rPr sz="1600" spc="-5" dirty="0">
                <a:latin typeface="Microsoft Sans Serif"/>
                <a:cs typeface="Microsoft Sans Serif"/>
              </a:rPr>
              <a:t>l’apice fa </a:t>
            </a:r>
            <a:r>
              <a:rPr sz="1600" spc="-10" dirty="0">
                <a:latin typeface="Microsoft Sans Serif"/>
                <a:cs typeface="Microsoft Sans Serif"/>
              </a:rPr>
              <a:t>parte del </a:t>
            </a:r>
            <a:r>
              <a:rPr sz="1600" spc="-5" dirty="0">
                <a:latin typeface="Microsoft Sans Serif"/>
                <a:cs typeface="Microsoft Sans Serif"/>
              </a:rPr>
              <a:t>suo cognome, e </a:t>
            </a:r>
            <a:r>
              <a:rPr sz="1600" spc="-10" dirty="0">
                <a:latin typeface="Microsoft Sans Serif"/>
                <a:cs typeface="Microsoft Sans Serif"/>
              </a:rPr>
              <a:t>sarà </a:t>
            </a:r>
            <a:r>
              <a:rPr sz="1600" spc="-5" dirty="0">
                <a:latin typeface="Microsoft Sans Serif"/>
                <a:cs typeface="Microsoft Sans Serif"/>
              </a:rPr>
              <a:t> opportuno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concederne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l’inserimento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ipotetico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form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registrazione.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Microsoft Sans Serif"/>
                <a:cs typeface="Microsoft Sans Serif"/>
              </a:rPr>
              <a:t>In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altri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casi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invece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questi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caratteri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possono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essere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eliminati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sostituiti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senza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problemi,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sfruttando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tra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funzioni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2"/>
              </a:rPr>
              <a:t>str_replace()</a:t>
            </a:r>
            <a:r>
              <a:rPr sz="1600" spc="-5" dirty="0">
                <a:latin typeface="Microsoft Sans Serif"/>
                <a:cs typeface="Microsoft Sans Serif"/>
              </a:rPr>
              <a:t>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3"/>
              </a:rPr>
              <a:t>preg_replace()</a:t>
            </a:r>
            <a:r>
              <a:rPr sz="1600" spc="-5" dirty="0">
                <a:latin typeface="Microsoft Sans Serif"/>
                <a:cs typeface="Microsoft Sans Serif"/>
              </a:rPr>
              <a:t>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4"/>
              </a:rPr>
              <a:t>ereg_replace()</a:t>
            </a:r>
            <a:r>
              <a:rPr sz="1600" b="1" spc="45" dirty="0">
                <a:solidFill>
                  <a:srgbClr val="336600"/>
                </a:solidFill>
                <a:latin typeface="Arial"/>
                <a:cs typeface="Arial"/>
                <a:hlinkClick r:id="rId4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  <a:hlinkClick r:id="rId5"/>
              </a:rPr>
              <a:t>strtr()</a:t>
            </a:r>
            <a:r>
              <a:rPr sz="1600" spc="-5" dirty="0">
                <a:latin typeface="Microsoft Sans Serif"/>
                <a:cs typeface="Microsoft Sans Serif"/>
              </a:rPr>
              <a:t>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ad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esempio: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186" y="1299209"/>
            <a:ext cx="73926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0000"/>
                </a:solidFill>
              </a:rPr>
              <a:t>SQL</a:t>
            </a:r>
            <a:r>
              <a:rPr sz="2600" spc="-1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Injection:</a:t>
            </a:r>
            <a:r>
              <a:rPr sz="2600" spc="-15" dirty="0">
                <a:solidFill>
                  <a:srgbClr val="000000"/>
                </a:solidFill>
              </a:rPr>
              <a:t> </a:t>
            </a:r>
            <a:r>
              <a:rPr sz="2600" dirty="0"/>
              <a:t>eliminazione</a:t>
            </a:r>
            <a:r>
              <a:rPr sz="2600" spc="-15" dirty="0"/>
              <a:t> </a:t>
            </a:r>
            <a:r>
              <a:rPr sz="2600" dirty="0"/>
              <a:t>caratteri</a:t>
            </a:r>
            <a:r>
              <a:rPr sz="2600" spc="-15" dirty="0"/>
              <a:t> </a:t>
            </a:r>
            <a:r>
              <a:rPr sz="2600" dirty="0"/>
              <a:t>pericolosi</a:t>
            </a:r>
            <a:endParaRPr sz="2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2261240"/>
            <a:ext cx="7713980" cy="29032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spc="-5" dirty="0">
                <a:latin typeface="Microsoft Sans Serif"/>
                <a:cs typeface="Microsoft Sans Serif"/>
              </a:rPr>
              <a:t>$input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str_replace</a:t>
            </a:r>
            <a:r>
              <a:rPr sz="1600" spc="-5" dirty="0">
                <a:latin typeface="Microsoft Sans Serif"/>
                <a:cs typeface="Microsoft Sans Serif"/>
              </a:rPr>
              <a:t>("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600" spc="-5" dirty="0">
                <a:latin typeface="Microsoft Sans Serif"/>
                <a:cs typeface="Microsoft Sans Serif"/>
              </a:rPr>
              <a:t>",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"",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$input);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//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attenzione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caratteri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inseriti.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Il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primo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parametro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str_replace</a:t>
            </a:r>
            <a:r>
              <a:rPr sz="1600" spc="-5" dirty="0">
                <a:latin typeface="Microsoft Sans Serif"/>
                <a:cs typeface="Microsoft Sans Serif"/>
              </a:rPr>
              <a:t>()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stringa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cercare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(nell’esempio,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apice</a:t>
            </a:r>
            <a:endParaRPr sz="16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Sans Serif"/>
                <a:cs typeface="Microsoft Sans Serif"/>
              </a:rPr>
              <a:t>singolo);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Il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secondo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la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stringa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sostituzione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(nell’esempio, </a:t>
            </a:r>
            <a:r>
              <a:rPr sz="1600" spc="-10" dirty="0">
                <a:latin typeface="Microsoft Sans Serif"/>
                <a:cs typeface="Microsoft Sans Serif"/>
              </a:rPr>
              <a:t>una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stringa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vuota);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Il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terzo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stringa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partenza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(nell’esempio,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una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ipotetica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variabile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$input).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Microsoft Sans Serif"/>
              <a:cs typeface="Microsoft Sans Serif"/>
            </a:endParaRPr>
          </a:p>
          <a:p>
            <a:pPr marL="12700" marR="1651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N.B.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Un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approccio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genere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può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comunque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risultare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difficile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applicare,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quanto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caratteri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controllare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possono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essere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svariati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ed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DBMS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si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comportano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maniera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differente,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per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cui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sarà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facile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dimenticare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qualche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particolare.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152" y="6268923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39" y="838200"/>
            <a:ext cx="7016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/>
              <a:t>escape</a:t>
            </a:r>
            <a:r>
              <a:rPr spc="-35" dirty="0"/>
              <a:t> </a:t>
            </a:r>
            <a:r>
              <a:rPr dirty="0"/>
              <a:t>delle</a:t>
            </a:r>
            <a:r>
              <a:rPr spc="-45" dirty="0"/>
              <a:t> </a:t>
            </a:r>
            <a:r>
              <a:rPr dirty="0"/>
              <a:t>stringhe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7858" y="2286000"/>
            <a:ext cx="7868284" cy="405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Microsoft Sans Serif"/>
                <a:cs typeface="Microsoft Sans Serif"/>
              </a:rPr>
              <a:t>Si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possono</a:t>
            </a:r>
            <a:r>
              <a:rPr sz="1500" spc="-5" dirty="0">
                <a:latin typeface="Microsoft Sans Serif"/>
                <a:cs typeface="Microsoft Sans Serif"/>
              </a:rPr>
              <a:t> "escapare"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gli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apici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e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i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doppi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apici,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e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questo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può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essere</a:t>
            </a:r>
            <a:r>
              <a:rPr sz="1500" spc="-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fatto</a:t>
            </a:r>
            <a:r>
              <a:rPr sz="1500" spc="-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nel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codice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tramite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la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funzione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addslashes()</a:t>
            </a:r>
            <a:r>
              <a:rPr sz="15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stripslashes()</a:t>
            </a:r>
            <a:r>
              <a:rPr sz="1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oppure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usando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la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direttiva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nel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file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b="1" spc="-5" dirty="0">
                <a:latin typeface="Arial"/>
                <a:cs typeface="Arial"/>
              </a:rPr>
              <a:t>php.ini 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magic_quotes_gpc</a:t>
            </a:r>
            <a:r>
              <a:rPr sz="1500" dirty="0">
                <a:solidFill>
                  <a:srgbClr val="FF0000"/>
                </a:solidFill>
                <a:latin typeface="Microsoft Sans Serif"/>
                <a:cs typeface="Microsoft Sans Serif"/>
              </a:rPr>
              <a:t>.</a:t>
            </a:r>
            <a:endParaRPr sz="1500" dirty="0">
              <a:latin typeface="Microsoft Sans Serif"/>
              <a:cs typeface="Microsoft Sans Serif"/>
            </a:endParaRPr>
          </a:p>
          <a:p>
            <a:pPr marL="12700" marR="96520" algn="just">
              <a:lnSpc>
                <a:spcPct val="100000"/>
              </a:lnSpc>
              <a:spcBef>
                <a:spcPts val="935"/>
              </a:spcBef>
            </a:pPr>
            <a:r>
              <a:rPr sz="1500" dirty="0">
                <a:latin typeface="Microsoft Sans Serif"/>
                <a:cs typeface="Microsoft Sans Serif"/>
              </a:rPr>
              <a:t>Quando lasciate all’utente </a:t>
            </a:r>
            <a:r>
              <a:rPr sz="1500" spc="-10" dirty="0">
                <a:latin typeface="Microsoft Sans Serif"/>
                <a:cs typeface="Microsoft Sans Serif"/>
              </a:rPr>
              <a:t>la </a:t>
            </a:r>
            <a:r>
              <a:rPr sz="1500" spc="-5" dirty="0">
                <a:latin typeface="Microsoft Sans Serif"/>
                <a:cs typeface="Microsoft Sans Serif"/>
              </a:rPr>
              <a:t>possibilità di </a:t>
            </a:r>
            <a:r>
              <a:rPr sz="1500" dirty="0">
                <a:latin typeface="Microsoft Sans Serif"/>
                <a:cs typeface="Microsoft Sans Serif"/>
              </a:rPr>
              <a:t>inserire un testo o un commento, che poi andrà a 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salvarsi </a:t>
            </a:r>
            <a:r>
              <a:rPr sz="1500" dirty="0">
                <a:latin typeface="Microsoft Sans Serif"/>
                <a:cs typeface="Microsoft Sans Serif"/>
              </a:rPr>
              <a:t>nel vostro database, </a:t>
            </a:r>
            <a:r>
              <a:rPr sz="1500" spc="-5" dirty="0">
                <a:latin typeface="Microsoft Sans Serif"/>
                <a:cs typeface="Microsoft Sans Serif"/>
              </a:rPr>
              <a:t>dovete </a:t>
            </a:r>
            <a:r>
              <a:rPr sz="1500" b="1" spc="-5" dirty="0">
                <a:latin typeface="Arial"/>
                <a:cs typeface="Arial"/>
              </a:rPr>
              <a:t>assicurarvi che alcuni </a:t>
            </a:r>
            <a:r>
              <a:rPr sz="1500" b="1" dirty="0">
                <a:latin typeface="Arial"/>
                <a:cs typeface="Arial"/>
              </a:rPr>
              <a:t>caratteri particolari </a:t>
            </a:r>
            <a:r>
              <a:rPr sz="1500" b="1" spc="-5" dirty="0">
                <a:latin typeface="Arial"/>
                <a:cs typeface="Arial"/>
              </a:rPr>
              <a:t>(come gli </a:t>
            </a:r>
            <a:r>
              <a:rPr sz="1500" b="1" spc="-4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apostrofi)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non</a:t>
            </a:r>
            <a:r>
              <a:rPr sz="1500" b="1" spc="-5" dirty="0">
                <a:latin typeface="Arial"/>
                <a:cs typeface="Arial"/>
              </a:rPr>
              <a:t> vadano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 danneggiare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la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query</a:t>
            </a:r>
            <a:r>
              <a:rPr sz="1500" spc="-15" dirty="0">
                <a:latin typeface="Microsoft Sans Serif"/>
                <a:cs typeface="Microsoft Sans Serif"/>
              </a:rPr>
              <a:t>,</a:t>
            </a:r>
            <a:r>
              <a:rPr sz="1500" spc="6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provocando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degli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errori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sconfortanti.</a:t>
            </a:r>
            <a:endParaRPr sz="1500" dirty="0">
              <a:latin typeface="Microsoft Sans Serif"/>
              <a:cs typeface="Microsoft Sans Serif"/>
            </a:endParaRPr>
          </a:p>
          <a:p>
            <a:pPr marL="12700" marR="102235">
              <a:lnSpc>
                <a:spcPct val="100000"/>
              </a:lnSpc>
              <a:spcBef>
                <a:spcPts val="940"/>
              </a:spcBef>
            </a:pPr>
            <a:r>
              <a:rPr sz="1500" dirty="0">
                <a:latin typeface="Microsoft Sans Serif"/>
                <a:cs typeface="Microsoft Sans Serif"/>
              </a:rPr>
              <a:t>Questo</a:t>
            </a:r>
            <a:r>
              <a:rPr sz="1500" spc="-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può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avvenire</a:t>
            </a:r>
            <a:r>
              <a:rPr sz="1500" spc="5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intenzionalmente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(l’utente,</a:t>
            </a:r>
            <a:r>
              <a:rPr sz="1500" spc="-2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cioè, è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consapevole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del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danno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e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sta 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cercando</a:t>
            </a:r>
            <a:r>
              <a:rPr sz="1500" spc="-5" dirty="0">
                <a:latin typeface="Microsoft Sans Serif"/>
                <a:cs typeface="Microsoft Sans Serif"/>
              </a:rPr>
              <a:t> di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attaccare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volontariamente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il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vostro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database;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il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termine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tecnico </a:t>
            </a:r>
            <a:r>
              <a:rPr sz="1500" spc="-5" dirty="0">
                <a:latin typeface="Microsoft Sans Serif"/>
                <a:cs typeface="Microsoft Sans Serif"/>
              </a:rPr>
              <a:t>è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i="1" dirty="0">
                <a:latin typeface="Arial"/>
                <a:cs typeface="Arial"/>
              </a:rPr>
              <a:t>sql injections</a:t>
            </a:r>
            <a:r>
              <a:rPr sz="1500" dirty="0">
                <a:latin typeface="Microsoft Sans Serif"/>
                <a:cs typeface="Microsoft Sans Serif"/>
              </a:rPr>
              <a:t>),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ma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anche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casualmente: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in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tal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caso</a:t>
            </a:r>
            <a:r>
              <a:rPr sz="1500" spc="-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la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colpa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sarà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solo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nostra.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500" spc="-5" dirty="0">
                <a:latin typeface="Microsoft Sans Serif"/>
                <a:cs typeface="Microsoft Sans Serif"/>
              </a:rPr>
              <a:t>Per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evitare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simili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disastri,</a:t>
            </a:r>
            <a:r>
              <a:rPr sz="1500" spc="-5" dirty="0">
                <a:latin typeface="Microsoft Sans Serif"/>
                <a:cs typeface="Microsoft Sans Serif"/>
              </a:rPr>
              <a:t> ci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vengono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in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soccorso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due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funzioni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native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del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PHP:</a:t>
            </a:r>
            <a:endParaRPr sz="1500" dirty="0">
              <a:latin typeface="Microsoft Sans Serif"/>
              <a:cs typeface="Microsoft Sans Serif"/>
            </a:endParaRPr>
          </a:p>
          <a:p>
            <a:pPr marL="12700" marR="27940">
              <a:lnSpc>
                <a:spcPct val="100000"/>
              </a:lnSpc>
              <a:buFont typeface="Microsoft Sans Serif"/>
              <a:buChar char="–"/>
              <a:tabLst>
                <a:tab pos="172085" algn="l"/>
              </a:tabLst>
            </a:pPr>
            <a:r>
              <a:rPr sz="1500" b="1" spc="-5" dirty="0">
                <a:latin typeface="Arial"/>
                <a:cs typeface="Arial"/>
              </a:rPr>
              <a:t>addslashes()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aggiungerà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il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backslash </a:t>
            </a:r>
            <a:r>
              <a:rPr sz="1500" spc="10" dirty="0">
                <a:latin typeface="Microsoft Sans Serif"/>
                <a:cs typeface="Microsoft Sans Serif"/>
              </a:rPr>
              <a:t>(\) </a:t>
            </a:r>
            <a:r>
              <a:rPr sz="1500" spc="-5" dirty="0">
                <a:latin typeface="Microsoft Sans Serif"/>
                <a:cs typeface="Microsoft Sans Serif"/>
              </a:rPr>
              <a:t>davanti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agli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apici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(‘),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doppi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apici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(")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e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ai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backslash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(\) presenti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nella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stringa passata.</a:t>
            </a:r>
            <a:r>
              <a:rPr sz="1500" spc="-2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Dovrà</a:t>
            </a:r>
            <a:r>
              <a:rPr sz="1500" spc="4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essere</a:t>
            </a:r>
            <a:r>
              <a:rPr sz="1500" spc="-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usata </a:t>
            </a:r>
            <a:r>
              <a:rPr sz="1500" spc="-5" dirty="0">
                <a:latin typeface="Microsoft Sans Serif"/>
                <a:cs typeface="Microsoft Sans Serif"/>
              </a:rPr>
              <a:t>prima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di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salvare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le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stringhe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nel </a:t>
            </a:r>
            <a:r>
              <a:rPr sz="1500" dirty="0">
                <a:latin typeface="Microsoft Sans Serif"/>
                <a:cs typeface="Microsoft Sans Serif"/>
              </a:rPr>
              <a:t> database.</a:t>
            </a:r>
          </a:p>
          <a:p>
            <a:pPr marL="12700" marR="42545">
              <a:lnSpc>
                <a:spcPct val="100000"/>
              </a:lnSpc>
              <a:spcBef>
                <a:spcPts val="5"/>
              </a:spcBef>
              <a:buFont typeface="Microsoft Sans Serif"/>
              <a:buChar char="–"/>
              <a:tabLst>
                <a:tab pos="172085" algn="l"/>
              </a:tabLst>
            </a:pPr>
            <a:r>
              <a:rPr sz="1500" b="1" dirty="0">
                <a:latin typeface="Arial"/>
                <a:cs typeface="Arial"/>
              </a:rPr>
              <a:t>stripslashes()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farà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il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procedimento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inverso,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togliendo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i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backslash</a:t>
            </a:r>
            <a:r>
              <a:rPr sz="1500" spc="-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davanti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ai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suddetti </a:t>
            </a:r>
            <a:r>
              <a:rPr sz="1500" dirty="0">
                <a:latin typeface="Microsoft Sans Serif"/>
                <a:cs typeface="Microsoft Sans Serif"/>
              </a:rPr>
              <a:t> caratteri</a:t>
            </a:r>
            <a:r>
              <a:rPr sz="1500" spc="-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e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dovrà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essere usata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una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volta</a:t>
            </a:r>
            <a:r>
              <a:rPr sz="1500" spc="3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estratta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la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stringa del</a:t>
            </a:r>
            <a:r>
              <a:rPr sz="1500" spc="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database</a:t>
            </a:r>
            <a:r>
              <a:rPr sz="1500" spc="-5" dirty="0">
                <a:latin typeface="Microsoft Sans Serif"/>
                <a:cs typeface="Microsoft Sans Serif"/>
              </a:rPr>
              <a:t> e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prima</a:t>
            </a:r>
            <a:r>
              <a:rPr sz="1500" spc="3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di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stamparla </a:t>
            </a:r>
            <a:r>
              <a:rPr sz="1500" spc="-38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a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video.</a:t>
            </a:r>
            <a:endParaRPr sz="1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152" y="6268923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7016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/>
              <a:t>escape</a:t>
            </a:r>
            <a:r>
              <a:rPr spc="-35" dirty="0"/>
              <a:t> </a:t>
            </a:r>
            <a:r>
              <a:rPr dirty="0"/>
              <a:t>delle</a:t>
            </a:r>
            <a:r>
              <a:rPr spc="-45" dirty="0"/>
              <a:t> </a:t>
            </a:r>
            <a:r>
              <a:rPr dirty="0"/>
              <a:t>stringhe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739" y="2383281"/>
            <a:ext cx="7668895" cy="241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193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Si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possono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"escapare"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gli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apici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doppi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apici,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questo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può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essere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fatto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nel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codice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tramite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funzione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addslashes()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stripslashes()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600" b="1" spc="-5" dirty="0">
                <a:latin typeface="Arial"/>
                <a:cs typeface="Arial"/>
              </a:rPr>
              <a:t>Esempio: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latin typeface="Microsoft Sans Serif"/>
                <a:cs typeface="Microsoft Sans Serif"/>
              </a:rPr>
              <a:t>$stringa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"Questa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stringa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prova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con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l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600" spc="-5" dirty="0">
                <a:latin typeface="Microsoft Sans Serif"/>
                <a:cs typeface="Microsoft Sans Serif"/>
              </a:rPr>
              <a:t>apostrofo";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Microsoft Sans Serif"/>
                <a:cs typeface="Microsoft Sans Serif"/>
              </a:rPr>
              <a:t>$stringa2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addslashes</a:t>
            </a:r>
            <a:r>
              <a:rPr sz="1600" spc="-5" dirty="0">
                <a:latin typeface="Microsoft Sans Serif"/>
                <a:cs typeface="Microsoft Sans Serif"/>
              </a:rPr>
              <a:t>($stringa);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Microsoft Sans Serif"/>
                <a:cs typeface="Microsoft Sans Serif"/>
              </a:rPr>
              <a:t>echo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$stringa2;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i="1" spc="-5" dirty="0">
                <a:latin typeface="Arial"/>
                <a:cs typeface="Arial"/>
              </a:rPr>
              <a:t>//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darà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come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risultato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"Questa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è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una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stringa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di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prova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</a:t>
            </a:r>
            <a:r>
              <a:rPr sz="1600" i="1" dirty="0">
                <a:latin typeface="Arial"/>
                <a:cs typeface="Arial"/>
              </a:rPr>
              <a:t> l</a:t>
            </a:r>
            <a:r>
              <a:rPr sz="1600" b="1" i="1" dirty="0">
                <a:solidFill>
                  <a:srgbClr val="FF0000"/>
                </a:solidFill>
                <a:latin typeface="Arial"/>
                <a:cs typeface="Arial"/>
              </a:rPr>
              <a:t>\</a:t>
            </a: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'</a:t>
            </a:r>
            <a:r>
              <a:rPr sz="1600" i="1" dirty="0">
                <a:latin typeface="Arial"/>
                <a:cs typeface="Arial"/>
              </a:rPr>
              <a:t>apostrofo"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Microsoft Sans Serif"/>
                <a:cs typeface="Microsoft Sans Serif"/>
              </a:rPr>
              <a:t>$stringa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stripslashes</a:t>
            </a:r>
            <a:r>
              <a:rPr sz="1600" spc="-5" dirty="0">
                <a:latin typeface="Microsoft Sans Serif"/>
                <a:cs typeface="Microsoft Sans Serif"/>
              </a:rPr>
              <a:t>($stringa2);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Microsoft Sans Serif"/>
                <a:cs typeface="Microsoft Sans Serif"/>
              </a:rPr>
              <a:t>echo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$stringa;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i="1" spc="-5" dirty="0">
                <a:latin typeface="Arial"/>
                <a:cs typeface="Arial"/>
              </a:rPr>
              <a:t>//darà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come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risultato</a:t>
            </a:r>
            <a:r>
              <a:rPr sz="1600" i="1" dirty="0">
                <a:latin typeface="Arial"/>
                <a:cs typeface="Arial"/>
              </a:rPr>
              <a:t> la </a:t>
            </a:r>
            <a:r>
              <a:rPr sz="1600" i="1" spc="-5" dirty="0">
                <a:latin typeface="Arial"/>
                <a:cs typeface="Arial"/>
              </a:rPr>
              <a:t>stringa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iniziale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152" y="6268923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7016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/>
              <a:t>escape</a:t>
            </a:r>
            <a:r>
              <a:rPr spc="-35" dirty="0"/>
              <a:t> </a:t>
            </a:r>
            <a:r>
              <a:rPr dirty="0"/>
              <a:t>delle</a:t>
            </a:r>
            <a:r>
              <a:rPr spc="-45" dirty="0"/>
              <a:t> </a:t>
            </a:r>
            <a:r>
              <a:rPr dirty="0"/>
              <a:t>stringhe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2383281"/>
            <a:ext cx="74377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Si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possono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"escapare"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gli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apici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doppi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apici,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questo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può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essere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fatto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usando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direttiva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nel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file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php.ini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magic_quotes_gpc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3066414"/>
            <a:ext cx="7879715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0833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Il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file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configurazione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php.ini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del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nostro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webserver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Apache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ha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al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suo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interno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direttiva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magic_quotes_gpc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(la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sigla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"gpc"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"get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post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cookies").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20193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latin typeface="Microsoft Sans Serif"/>
                <a:cs typeface="Microsoft Sans Serif"/>
              </a:rPr>
              <a:t>Quando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questa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impostata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sul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valore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"ON",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non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avremo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bisogno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usare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 </a:t>
            </a:r>
            <a:r>
              <a:rPr sz="1600" spc="-5" dirty="0">
                <a:latin typeface="Microsoft Sans Serif"/>
                <a:cs typeface="Microsoft Sans Serif"/>
              </a:rPr>
              <a:t> funzione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addslashes()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nel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salvare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nostre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stringhe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nel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database,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perché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ci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penserà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autonomamente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server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aggiungere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backslashes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tutti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valori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GET,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POST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COOKIES.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Microsoft Sans Serif"/>
                <a:cs typeface="Microsoft Sans Serif"/>
              </a:rPr>
              <a:t>Comunque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latin typeface="Arial"/>
                <a:cs typeface="Arial"/>
              </a:rPr>
              <a:t>sconsigliare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l’uso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questa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direttiva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per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due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motivi</a:t>
            </a:r>
            <a:r>
              <a:rPr sz="1600" spc="-10" dirty="0">
                <a:latin typeface="Microsoft Sans Serif"/>
                <a:cs typeface="Microsoft Sans Serif"/>
              </a:rPr>
              <a:t>: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AutoNum type="arabicParenR"/>
              <a:tabLst>
                <a:tab pos="2514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In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genere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server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hanno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default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direttiva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ON,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può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capitare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caso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 </a:t>
            </a:r>
            <a:r>
              <a:rPr sz="1600" spc="-5" dirty="0">
                <a:latin typeface="Microsoft Sans Serif"/>
                <a:cs typeface="Microsoft Sans Serif"/>
              </a:rPr>
              <a:t> trasferimento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del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sito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trovarci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fronte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server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con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direttiva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impostata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 </a:t>
            </a:r>
            <a:r>
              <a:rPr sz="1600" i="1" spc="-10" dirty="0">
                <a:latin typeface="Arial"/>
                <a:cs typeface="Arial"/>
              </a:rPr>
              <a:t>OFF</a:t>
            </a:r>
            <a:r>
              <a:rPr sz="1600" spc="-10" dirty="0">
                <a:latin typeface="Microsoft Sans Serif"/>
                <a:cs typeface="Microsoft Sans Serif"/>
              </a:rPr>
              <a:t>. </a:t>
            </a:r>
            <a:r>
              <a:rPr sz="1600" spc="-5" dirty="0">
                <a:latin typeface="Microsoft Sans Serif"/>
                <a:cs typeface="Microsoft Sans Serif"/>
              </a:rPr>
              <a:t> In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questo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caso,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dovremmo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aggiungere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manualmente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funzione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addslashes()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tutte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stringhe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presenti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nel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nostro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database,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perdendo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inutilmente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del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tempo.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313690">
              <a:lnSpc>
                <a:spcPct val="100000"/>
              </a:lnSpc>
              <a:buAutoNum type="arabicParenR"/>
              <a:tabLst>
                <a:tab pos="2514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La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direttiva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deprecata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PHP5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sarà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del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tutto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rimossa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con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PHP6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ragioni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 err="1">
                <a:latin typeface="Microsoft Sans Serif"/>
                <a:cs typeface="Microsoft Sans Serif"/>
              </a:rPr>
              <a:t>efficienza</a:t>
            </a:r>
            <a:r>
              <a:rPr sz="1600" spc="-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51466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/>
              <a:t>conclusioni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176865" y="2490135"/>
            <a:ext cx="6798736" cy="3197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4480">
              <a:lnSpc>
                <a:spcPct val="100000"/>
              </a:lnSpc>
              <a:spcBef>
                <a:spcPts val="95"/>
              </a:spcBef>
            </a:pPr>
            <a:r>
              <a:rPr sz="1400" spc="-5" dirty="0"/>
              <a:t>Abbiamo</a:t>
            </a:r>
            <a:r>
              <a:rPr sz="1400" spc="10" dirty="0"/>
              <a:t> </a:t>
            </a:r>
            <a:r>
              <a:rPr sz="1400" spc="-5" dirty="0"/>
              <a:t>visto</a:t>
            </a:r>
            <a:r>
              <a:rPr sz="1400" spc="20" dirty="0"/>
              <a:t> </a:t>
            </a:r>
            <a:r>
              <a:rPr sz="1400" dirty="0"/>
              <a:t>come</a:t>
            </a:r>
            <a:r>
              <a:rPr sz="1400" spc="35" dirty="0"/>
              <a:t> </a:t>
            </a:r>
            <a:r>
              <a:rPr sz="1400" spc="-5" dirty="0"/>
              <a:t>sia</a:t>
            </a:r>
            <a:r>
              <a:rPr sz="1400" spc="10" dirty="0"/>
              <a:t> </a:t>
            </a:r>
            <a:r>
              <a:rPr sz="1400" spc="-5" dirty="0"/>
              <a:t>possibile</a:t>
            </a:r>
            <a:r>
              <a:rPr sz="1400" spc="10" dirty="0"/>
              <a:t> </a:t>
            </a:r>
            <a:r>
              <a:rPr sz="1400" spc="-5" dirty="0"/>
              <a:t>trasformare</a:t>
            </a:r>
            <a:r>
              <a:rPr sz="1400" spc="50" dirty="0"/>
              <a:t> </a:t>
            </a:r>
            <a:r>
              <a:rPr sz="1400" spc="-5" dirty="0"/>
              <a:t>una</a:t>
            </a:r>
            <a:r>
              <a:rPr sz="1400" spc="15" dirty="0"/>
              <a:t> </a:t>
            </a:r>
            <a:r>
              <a:rPr sz="1400" spc="-5" dirty="0"/>
              <a:t>innocente</a:t>
            </a:r>
            <a:r>
              <a:rPr sz="1400" spc="-30" dirty="0"/>
              <a:t> </a:t>
            </a:r>
            <a:r>
              <a:rPr sz="1400" spc="-5" dirty="0"/>
              <a:t>query</a:t>
            </a:r>
            <a:r>
              <a:rPr sz="1400" spc="35" dirty="0"/>
              <a:t> </a:t>
            </a:r>
            <a:r>
              <a:rPr sz="1400" spc="-5" dirty="0"/>
              <a:t>SQL</a:t>
            </a:r>
            <a:r>
              <a:rPr sz="1400" spc="25" dirty="0"/>
              <a:t> </a:t>
            </a:r>
            <a:r>
              <a:rPr sz="1400" spc="-10" dirty="0"/>
              <a:t>in</a:t>
            </a:r>
            <a:r>
              <a:rPr sz="1400" spc="10" dirty="0"/>
              <a:t> </a:t>
            </a:r>
            <a:r>
              <a:rPr sz="1400" spc="-5" dirty="0"/>
              <a:t>una </a:t>
            </a:r>
            <a:r>
              <a:rPr sz="1400" dirty="0"/>
              <a:t> </a:t>
            </a:r>
            <a:r>
              <a:rPr sz="1400" spc="-5" dirty="0"/>
              <a:t>istruzione</a:t>
            </a:r>
            <a:r>
              <a:rPr sz="1400" spc="20" dirty="0"/>
              <a:t> </a:t>
            </a:r>
            <a:r>
              <a:rPr sz="1400" spc="-5" dirty="0"/>
              <a:t>potenzialmente</a:t>
            </a:r>
            <a:r>
              <a:rPr sz="1400" spc="25" dirty="0"/>
              <a:t> </a:t>
            </a:r>
            <a:r>
              <a:rPr sz="1400" spc="-5" dirty="0"/>
              <a:t>distruttiva</a:t>
            </a:r>
            <a:r>
              <a:rPr sz="1400" spc="25" dirty="0"/>
              <a:t> </a:t>
            </a:r>
            <a:r>
              <a:rPr sz="1400" spc="-5" dirty="0"/>
              <a:t>per</a:t>
            </a:r>
            <a:r>
              <a:rPr sz="1400" spc="45" dirty="0"/>
              <a:t> </a:t>
            </a:r>
            <a:r>
              <a:rPr sz="1400" spc="-15" dirty="0"/>
              <a:t>il</a:t>
            </a:r>
            <a:r>
              <a:rPr sz="1400" spc="20" dirty="0"/>
              <a:t> </a:t>
            </a:r>
            <a:r>
              <a:rPr sz="1400" spc="-5" dirty="0"/>
              <a:t>nostro</a:t>
            </a:r>
            <a:r>
              <a:rPr sz="1400" spc="55" dirty="0"/>
              <a:t> </a:t>
            </a:r>
            <a:r>
              <a:rPr sz="1400" spc="-5" dirty="0"/>
              <a:t>database,</a:t>
            </a:r>
            <a:r>
              <a:rPr sz="1400" spc="45" dirty="0"/>
              <a:t> </a:t>
            </a:r>
            <a:r>
              <a:rPr sz="1400" spc="-5" dirty="0"/>
              <a:t>ed</a:t>
            </a:r>
            <a:r>
              <a:rPr sz="1400" spc="30" dirty="0"/>
              <a:t> </a:t>
            </a:r>
            <a:r>
              <a:rPr sz="1400" spc="-5" dirty="0"/>
              <a:t>abbiamo</a:t>
            </a:r>
            <a:r>
              <a:rPr sz="1400" spc="25" dirty="0"/>
              <a:t> </a:t>
            </a:r>
            <a:r>
              <a:rPr sz="1400" spc="-5" dirty="0"/>
              <a:t>visto</a:t>
            </a:r>
            <a:r>
              <a:rPr sz="1400" spc="25" dirty="0"/>
              <a:t> </a:t>
            </a:r>
            <a:r>
              <a:rPr sz="1400" spc="-5" dirty="0"/>
              <a:t>quanto </a:t>
            </a:r>
            <a:r>
              <a:rPr sz="1400" spc="-409" dirty="0"/>
              <a:t> </a:t>
            </a:r>
            <a:r>
              <a:rPr sz="1400" spc="-5" dirty="0"/>
              <a:t>sia</a:t>
            </a:r>
            <a:r>
              <a:rPr sz="1400" spc="10" dirty="0"/>
              <a:t> </a:t>
            </a:r>
            <a:r>
              <a:rPr sz="1400" spc="-5" dirty="0"/>
              <a:t>relativamente</a:t>
            </a:r>
            <a:r>
              <a:rPr sz="1400" spc="35" dirty="0"/>
              <a:t> </a:t>
            </a:r>
            <a:r>
              <a:rPr sz="1400" spc="-5" dirty="0"/>
              <a:t>semplice</a:t>
            </a:r>
            <a:r>
              <a:rPr sz="1400" dirty="0"/>
              <a:t> </a:t>
            </a:r>
            <a:r>
              <a:rPr sz="1400" spc="-5" dirty="0"/>
              <a:t>effettuare</a:t>
            </a:r>
            <a:r>
              <a:rPr sz="1400" spc="65" dirty="0"/>
              <a:t> </a:t>
            </a:r>
            <a:r>
              <a:rPr sz="1400" spc="-5" dirty="0"/>
              <a:t>una</a:t>
            </a:r>
            <a:r>
              <a:rPr sz="1400" spc="35" dirty="0"/>
              <a:t> </a:t>
            </a:r>
            <a:r>
              <a:rPr sz="1400" spc="-5" dirty="0"/>
              <a:t>serie</a:t>
            </a:r>
            <a:r>
              <a:rPr sz="1400" spc="20" dirty="0"/>
              <a:t> </a:t>
            </a:r>
            <a:r>
              <a:rPr sz="1400" spc="-10" dirty="0"/>
              <a:t>di</a:t>
            </a:r>
            <a:r>
              <a:rPr sz="1400" spc="15" dirty="0"/>
              <a:t> </a:t>
            </a:r>
            <a:r>
              <a:rPr sz="1400" spc="-5" dirty="0"/>
              <a:t>controlli</a:t>
            </a:r>
            <a:r>
              <a:rPr sz="1400" spc="10" dirty="0"/>
              <a:t> </a:t>
            </a:r>
            <a:r>
              <a:rPr sz="1400" dirty="0"/>
              <a:t>che</a:t>
            </a:r>
            <a:r>
              <a:rPr sz="1400" spc="25" dirty="0"/>
              <a:t> </a:t>
            </a:r>
            <a:r>
              <a:rPr sz="1400" spc="-5" dirty="0"/>
              <a:t>hanno</a:t>
            </a:r>
            <a:r>
              <a:rPr sz="1400" spc="35" dirty="0"/>
              <a:t> </a:t>
            </a:r>
            <a:r>
              <a:rPr sz="1400" spc="-10" dirty="0"/>
              <a:t>lo</a:t>
            </a:r>
            <a:r>
              <a:rPr sz="1400" spc="10" dirty="0"/>
              <a:t> </a:t>
            </a:r>
            <a:r>
              <a:rPr sz="1400" dirty="0"/>
              <a:t>scopo</a:t>
            </a:r>
            <a:r>
              <a:rPr sz="1400" spc="25" dirty="0"/>
              <a:t> </a:t>
            </a:r>
            <a:r>
              <a:rPr sz="1400" spc="-10" dirty="0"/>
              <a:t>di </a:t>
            </a:r>
            <a:r>
              <a:rPr sz="1400" spc="-5" dirty="0"/>
              <a:t> </a:t>
            </a:r>
            <a:r>
              <a:rPr sz="1400" spc="-10" dirty="0"/>
              <a:t>limitare</a:t>
            </a:r>
            <a:r>
              <a:rPr sz="1400" spc="15" dirty="0"/>
              <a:t> </a:t>
            </a:r>
            <a:r>
              <a:rPr sz="1400" spc="-15" dirty="0"/>
              <a:t>i</a:t>
            </a:r>
            <a:r>
              <a:rPr sz="1400" spc="10" dirty="0"/>
              <a:t> </a:t>
            </a:r>
            <a:r>
              <a:rPr sz="1400" spc="-5" dirty="0"/>
              <a:t>problemi.</a:t>
            </a:r>
          </a:p>
          <a:p>
            <a:pPr marL="12700" marR="325120">
              <a:lnSpc>
                <a:spcPct val="100000"/>
              </a:lnSpc>
              <a:spcBef>
                <a:spcPts val="385"/>
              </a:spcBef>
            </a:pPr>
            <a:r>
              <a:rPr sz="1400" b="1" spc="-5" dirty="0">
                <a:latin typeface="Arial"/>
                <a:cs typeface="Arial"/>
              </a:rPr>
              <a:t>Le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soluzioni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che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proposte,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type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casting,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controllo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del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tipo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dato,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espressioni </a:t>
            </a:r>
            <a:r>
              <a:rPr sz="1400" b="1" spc="-4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regolari,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eliminazione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escape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delle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stringhe,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possono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comunque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essere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integrate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tra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loro.</a:t>
            </a:r>
          </a:p>
          <a:p>
            <a:pPr marL="12700" marR="5080">
              <a:lnSpc>
                <a:spcPct val="100000"/>
              </a:lnSpc>
              <a:spcBef>
                <a:spcPts val="390"/>
              </a:spcBef>
            </a:pPr>
            <a:r>
              <a:rPr sz="1400" spc="-5" dirty="0"/>
              <a:t>Quando</a:t>
            </a:r>
            <a:r>
              <a:rPr sz="1400" spc="35" dirty="0"/>
              <a:t> </a:t>
            </a:r>
            <a:r>
              <a:rPr sz="1400" spc="-5" dirty="0"/>
              <a:t>ci</a:t>
            </a:r>
            <a:r>
              <a:rPr sz="1400" spc="25" dirty="0"/>
              <a:t> </a:t>
            </a:r>
            <a:r>
              <a:rPr sz="1400" spc="-5" dirty="0"/>
              <a:t>si</a:t>
            </a:r>
            <a:r>
              <a:rPr sz="1400" spc="15" dirty="0"/>
              <a:t> </a:t>
            </a:r>
            <a:r>
              <a:rPr sz="1400" spc="-5" dirty="0"/>
              <a:t>trova</a:t>
            </a:r>
            <a:r>
              <a:rPr sz="1400" spc="50" dirty="0"/>
              <a:t> </a:t>
            </a:r>
            <a:r>
              <a:rPr sz="1400" spc="-5" dirty="0"/>
              <a:t>davanti</a:t>
            </a:r>
            <a:r>
              <a:rPr sz="1400" spc="15" dirty="0"/>
              <a:t> </a:t>
            </a:r>
            <a:r>
              <a:rPr sz="1400" spc="-5" dirty="0"/>
              <a:t>ad</a:t>
            </a:r>
            <a:r>
              <a:rPr sz="1400" spc="35" dirty="0"/>
              <a:t> </a:t>
            </a:r>
            <a:r>
              <a:rPr sz="1400" spc="-5" dirty="0"/>
              <a:t>input</a:t>
            </a:r>
            <a:r>
              <a:rPr sz="1400" spc="20" dirty="0"/>
              <a:t> </a:t>
            </a:r>
            <a:r>
              <a:rPr sz="1400" spc="-5" dirty="0"/>
              <a:t>diversi</a:t>
            </a:r>
            <a:r>
              <a:rPr sz="1400" spc="20" dirty="0"/>
              <a:t> </a:t>
            </a:r>
            <a:r>
              <a:rPr sz="1400" spc="-5" dirty="0"/>
              <a:t>da</a:t>
            </a:r>
            <a:r>
              <a:rPr sz="1400" spc="25" dirty="0"/>
              <a:t> </a:t>
            </a:r>
            <a:r>
              <a:rPr sz="1400" spc="-10" dirty="0"/>
              <a:t>quelli</a:t>
            </a:r>
            <a:r>
              <a:rPr sz="1400" dirty="0"/>
              <a:t> </a:t>
            </a:r>
            <a:r>
              <a:rPr sz="1400" spc="-5" dirty="0"/>
              <a:t>attesi</a:t>
            </a:r>
            <a:r>
              <a:rPr sz="1400" spc="25" dirty="0"/>
              <a:t> </a:t>
            </a:r>
            <a:r>
              <a:rPr sz="1400" spc="-5" dirty="0"/>
              <a:t>ci</a:t>
            </a:r>
            <a:r>
              <a:rPr sz="1400" spc="15" dirty="0"/>
              <a:t> </a:t>
            </a:r>
            <a:r>
              <a:rPr sz="1400" spc="-5" dirty="0"/>
              <a:t>sono</a:t>
            </a:r>
            <a:r>
              <a:rPr sz="1400" spc="20" dirty="0"/>
              <a:t> </a:t>
            </a:r>
            <a:r>
              <a:rPr sz="1400" spc="-10" dirty="0"/>
              <a:t>più</a:t>
            </a:r>
            <a:r>
              <a:rPr sz="1400" spc="20" dirty="0"/>
              <a:t> </a:t>
            </a:r>
            <a:r>
              <a:rPr sz="1400" spc="-5" dirty="0"/>
              <a:t>vie</a:t>
            </a:r>
            <a:r>
              <a:rPr sz="1400" spc="15" dirty="0"/>
              <a:t> </a:t>
            </a:r>
            <a:r>
              <a:rPr sz="1400" spc="-5" dirty="0"/>
              <a:t>da</a:t>
            </a:r>
            <a:r>
              <a:rPr sz="1400" spc="35" dirty="0"/>
              <a:t> </a:t>
            </a:r>
            <a:r>
              <a:rPr sz="1400" spc="-5" dirty="0"/>
              <a:t>scegliere,</a:t>
            </a:r>
            <a:r>
              <a:rPr sz="1400" spc="15" dirty="0"/>
              <a:t> </a:t>
            </a:r>
            <a:r>
              <a:rPr sz="1400" spc="-5" dirty="0"/>
              <a:t>a </a:t>
            </a:r>
            <a:r>
              <a:rPr sz="1400" spc="-409" dirty="0"/>
              <a:t> </a:t>
            </a:r>
            <a:r>
              <a:rPr sz="1400" spc="-5" dirty="0"/>
              <a:t>seconda</a:t>
            </a:r>
            <a:r>
              <a:rPr sz="1400" spc="20" dirty="0"/>
              <a:t> </a:t>
            </a:r>
            <a:r>
              <a:rPr sz="1400" spc="-10" dirty="0"/>
              <a:t>delle</a:t>
            </a:r>
            <a:r>
              <a:rPr sz="1400" dirty="0"/>
              <a:t> </a:t>
            </a:r>
            <a:r>
              <a:rPr sz="1400" spc="-5" dirty="0"/>
              <a:t>situazioni</a:t>
            </a:r>
            <a:r>
              <a:rPr sz="1400" dirty="0"/>
              <a:t> </a:t>
            </a:r>
            <a:r>
              <a:rPr sz="1400" spc="-5" dirty="0"/>
              <a:t>e</a:t>
            </a:r>
            <a:r>
              <a:rPr sz="1400" spc="20" dirty="0"/>
              <a:t> </a:t>
            </a:r>
            <a:r>
              <a:rPr sz="1400" spc="-5" dirty="0"/>
              <a:t>della</a:t>
            </a:r>
            <a:r>
              <a:rPr sz="1400" spc="10" dirty="0"/>
              <a:t> </a:t>
            </a:r>
            <a:r>
              <a:rPr sz="1400" spc="-5" dirty="0"/>
              <a:t>propria</a:t>
            </a:r>
            <a:r>
              <a:rPr sz="1400" spc="35" dirty="0"/>
              <a:t> </a:t>
            </a:r>
            <a:r>
              <a:rPr sz="1400" spc="-5" dirty="0"/>
              <a:t>opinione</a:t>
            </a:r>
            <a:r>
              <a:rPr sz="1400" spc="15" dirty="0"/>
              <a:t> </a:t>
            </a:r>
            <a:r>
              <a:rPr sz="1400" spc="-5" dirty="0"/>
              <a:t>personale:</a:t>
            </a:r>
            <a:r>
              <a:rPr sz="1400" spc="20" dirty="0"/>
              <a:t> </a:t>
            </a:r>
            <a:r>
              <a:rPr sz="1400" spc="-5" dirty="0"/>
              <a:t>è</a:t>
            </a:r>
            <a:r>
              <a:rPr sz="1400" spc="30" dirty="0"/>
              <a:t> </a:t>
            </a:r>
            <a:r>
              <a:rPr sz="1400" spc="-5" dirty="0"/>
              <a:t>possibile</a:t>
            </a:r>
            <a:r>
              <a:rPr sz="1400" dirty="0"/>
              <a:t> </a:t>
            </a:r>
            <a:r>
              <a:rPr sz="1400" spc="-5" dirty="0"/>
              <a:t>utilizzare</a:t>
            </a:r>
            <a:r>
              <a:rPr sz="1400" dirty="0"/>
              <a:t> </a:t>
            </a:r>
            <a:r>
              <a:rPr sz="1400" spc="-10" dirty="0"/>
              <a:t>dei </a:t>
            </a:r>
            <a:r>
              <a:rPr sz="1400" spc="-5" dirty="0"/>
              <a:t> valori</a:t>
            </a:r>
            <a:r>
              <a:rPr sz="1400" spc="10" dirty="0"/>
              <a:t> </a:t>
            </a:r>
            <a:r>
              <a:rPr sz="1400" spc="-5" dirty="0"/>
              <a:t>predefiniti</a:t>
            </a:r>
            <a:r>
              <a:rPr sz="1400" spc="20" dirty="0"/>
              <a:t> </a:t>
            </a:r>
            <a:r>
              <a:rPr sz="1400" spc="-5" dirty="0"/>
              <a:t>per</a:t>
            </a:r>
            <a:r>
              <a:rPr sz="1400" spc="30" dirty="0"/>
              <a:t> </a:t>
            </a:r>
            <a:r>
              <a:rPr sz="1400" spc="-5" dirty="0"/>
              <a:t>sostituire</a:t>
            </a:r>
            <a:r>
              <a:rPr sz="1400" spc="15" dirty="0"/>
              <a:t> </a:t>
            </a:r>
            <a:r>
              <a:rPr sz="1400" spc="-10" dirty="0"/>
              <a:t>gli</a:t>
            </a:r>
            <a:r>
              <a:rPr sz="1400" spc="10" dirty="0"/>
              <a:t> </a:t>
            </a:r>
            <a:r>
              <a:rPr sz="1400" spc="-5" dirty="0"/>
              <a:t>input</a:t>
            </a:r>
            <a:r>
              <a:rPr sz="1400" spc="20" dirty="0"/>
              <a:t> </a:t>
            </a:r>
            <a:r>
              <a:rPr sz="1400" spc="-5" dirty="0"/>
              <a:t>non</a:t>
            </a:r>
            <a:r>
              <a:rPr sz="1400" spc="20" dirty="0"/>
              <a:t> </a:t>
            </a:r>
            <a:r>
              <a:rPr sz="1400" spc="-5" dirty="0"/>
              <a:t>regolari,</a:t>
            </a:r>
            <a:r>
              <a:rPr sz="1400" spc="30" dirty="0"/>
              <a:t> </a:t>
            </a:r>
            <a:r>
              <a:rPr sz="1400" spc="-5" dirty="0"/>
              <a:t>oppure</a:t>
            </a:r>
            <a:r>
              <a:rPr sz="1400" spc="30" dirty="0"/>
              <a:t> </a:t>
            </a:r>
            <a:r>
              <a:rPr sz="1400" spc="-5" dirty="0"/>
              <a:t>si</a:t>
            </a:r>
            <a:r>
              <a:rPr sz="1400" spc="10" dirty="0"/>
              <a:t> </a:t>
            </a:r>
            <a:r>
              <a:rPr sz="1400" spc="-5" dirty="0"/>
              <a:t>può</a:t>
            </a:r>
            <a:r>
              <a:rPr sz="1400" spc="35" dirty="0"/>
              <a:t> </a:t>
            </a:r>
            <a:r>
              <a:rPr sz="1400" spc="-5" dirty="0"/>
              <a:t>scegliere </a:t>
            </a:r>
            <a:r>
              <a:rPr sz="1400" spc="-10" dirty="0"/>
              <a:t>di </a:t>
            </a:r>
            <a:r>
              <a:rPr sz="1400" spc="-5" dirty="0"/>
              <a:t> predisporre</a:t>
            </a:r>
            <a:r>
              <a:rPr sz="1400" spc="25" dirty="0"/>
              <a:t> </a:t>
            </a:r>
            <a:r>
              <a:rPr sz="1400" spc="-5" dirty="0"/>
              <a:t>un</a:t>
            </a:r>
            <a:r>
              <a:rPr sz="1400" spc="30" dirty="0"/>
              <a:t> </a:t>
            </a:r>
            <a:r>
              <a:rPr sz="1400" spc="-5" dirty="0"/>
              <a:t>messaggio</a:t>
            </a:r>
            <a:r>
              <a:rPr sz="1400" spc="10" dirty="0"/>
              <a:t> </a:t>
            </a:r>
            <a:r>
              <a:rPr sz="1400" spc="-5" dirty="0"/>
              <a:t>d’errore,</a:t>
            </a:r>
            <a:r>
              <a:rPr sz="1400" spc="60" dirty="0"/>
              <a:t> </a:t>
            </a:r>
            <a:r>
              <a:rPr sz="1400" spc="-5" dirty="0"/>
              <a:t>o</a:t>
            </a:r>
            <a:r>
              <a:rPr sz="1400" spc="15" dirty="0"/>
              <a:t> </a:t>
            </a:r>
            <a:r>
              <a:rPr sz="1400" spc="-5" dirty="0"/>
              <a:t>anche</a:t>
            </a:r>
            <a:r>
              <a:rPr sz="1400" spc="20" dirty="0"/>
              <a:t> </a:t>
            </a:r>
            <a:r>
              <a:rPr sz="1400" spc="-10" dirty="0"/>
              <a:t>di</a:t>
            </a:r>
            <a:r>
              <a:rPr sz="1400" spc="30" dirty="0"/>
              <a:t> </a:t>
            </a:r>
            <a:r>
              <a:rPr sz="1400" spc="-5" dirty="0"/>
              <a:t>costruire</a:t>
            </a:r>
            <a:r>
              <a:rPr sz="1400" spc="30" dirty="0"/>
              <a:t> </a:t>
            </a:r>
            <a:r>
              <a:rPr sz="1400" spc="-5" dirty="0"/>
              <a:t>un</a:t>
            </a:r>
            <a:r>
              <a:rPr sz="1400" spc="20" dirty="0"/>
              <a:t> </a:t>
            </a:r>
            <a:r>
              <a:rPr sz="1400" spc="-5" dirty="0"/>
              <a:t>sistema</a:t>
            </a:r>
            <a:r>
              <a:rPr sz="1400" spc="15" dirty="0"/>
              <a:t> </a:t>
            </a:r>
            <a:r>
              <a:rPr sz="1400" spc="-10" dirty="0"/>
              <a:t>di</a:t>
            </a:r>
            <a:r>
              <a:rPr sz="1400" spc="-45" dirty="0"/>
              <a:t> </a:t>
            </a:r>
            <a:r>
              <a:rPr sz="1400" spc="-5" dirty="0"/>
              <a:t>logging</a:t>
            </a:r>
            <a:r>
              <a:rPr sz="1400" spc="10" dirty="0"/>
              <a:t> </a:t>
            </a:r>
            <a:r>
              <a:rPr sz="1400" spc="-5" dirty="0"/>
              <a:t>che </a:t>
            </a:r>
            <a:r>
              <a:rPr sz="1400" dirty="0"/>
              <a:t> </a:t>
            </a:r>
            <a:r>
              <a:rPr sz="1400" spc="-5" dirty="0"/>
              <a:t>registri</a:t>
            </a:r>
            <a:r>
              <a:rPr sz="1400" spc="10" dirty="0"/>
              <a:t> </a:t>
            </a:r>
            <a:r>
              <a:rPr sz="1400" spc="-5" dirty="0"/>
              <a:t>tutti</a:t>
            </a:r>
            <a:r>
              <a:rPr sz="1400" spc="45" dirty="0"/>
              <a:t> </a:t>
            </a:r>
            <a:r>
              <a:rPr sz="1400" spc="-10" dirty="0"/>
              <a:t>i</a:t>
            </a:r>
            <a:r>
              <a:rPr sz="1400" spc="5" dirty="0"/>
              <a:t> </a:t>
            </a:r>
            <a:r>
              <a:rPr sz="1400" spc="-5" dirty="0"/>
              <a:t>tentativi</a:t>
            </a:r>
            <a:r>
              <a:rPr sz="1400" spc="20" dirty="0"/>
              <a:t> </a:t>
            </a:r>
            <a:r>
              <a:rPr sz="1400" spc="-10" dirty="0"/>
              <a:t>di</a:t>
            </a:r>
            <a:r>
              <a:rPr sz="1400" spc="10" dirty="0"/>
              <a:t> </a:t>
            </a:r>
            <a:r>
              <a:rPr sz="1400" b="1" spc="-5" dirty="0">
                <a:latin typeface="Arial"/>
                <a:cs typeface="Arial"/>
              </a:rPr>
              <a:t>exploit</a:t>
            </a:r>
            <a:r>
              <a:rPr sz="1400" spc="-5" dirty="0"/>
              <a:t>.</a:t>
            </a: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400" spc="-5" dirty="0"/>
              <a:t>Indipendentemente</a:t>
            </a:r>
            <a:r>
              <a:rPr sz="1400" spc="30" dirty="0"/>
              <a:t> </a:t>
            </a:r>
            <a:r>
              <a:rPr sz="1400" spc="-10" dirty="0"/>
              <a:t>dalla</a:t>
            </a:r>
            <a:r>
              <a:rPr sz="1400" spc="15" dirty="0"/>
              <a:t> </a:t>
            </a:r>
            <a:r>
              <a:rPr sz="1400" spc="-5" dirty="0"/>
              <a:t>via</a:t>
            </a:r>
            <a:r>
              <a:rPr sz="1400" spc="15" dirty="0"/>
              <a:t> </a:t>
            </a:r>
            <a:r>
              <a:rPr sz="1400" spc="-5" dirty="0"/>
              <a:t>che</a:t>
            </a:r>
            <a:r>
              <a:rPr sz="1400" spc="25" dirty="0"/>
              <a:t> </a:t>
            </a:r>
            <a:r>
              <a:rPr sz="1400" spc="-5" dirty="0"/>
              <a:t>si</a:t>
            </a:r>
            <a:r>
              <a:rPr sz="1400" spc="25" dirty="0"/>
              <a:t> </a:t>
            </a:r>
            <a:r>
              <a:rPr sz="1400" spc="-5" dirty="0"/>
              <a:t>decide</a:t>
            </a:r>
            <a:r>
              <a:rPr sz="1400" spc="15" dirty="0"/>
              <a:t> </a:t>
            </a:r>
            <a:r>
              <a:rPr sz="1400" spc="-10" dirty="0"/>
              <a:t>di</a:t>
            </a:r>
            <a:r>
              <a:rPr sz="1400" spc="15" dirty="0"/>
              <a:t> </a:t>
            </a:r>
            <a:r>
              <a:rPr sz="1400" spc="-10" dirty="0"/>
              <a:t>intraprendere,</a:t>
            </a:r>
            <a:r>
              <a:rPr sz="1400" spc="60" dirty="0"/>
              <a:t> </a:t>
            </a:r>
            <a:r>
              <a:rPr sz="1400" spc="-5" dirty="0"/>
              <a:t>l’unico</a:t>
            </a:r>
            <a:r>
              <a:rPr sz="1400" dirty="0"/>
              <a:t> </a:t>
            </a:r>
            <a:r>
              <a:rPr sz="1400" spc="-5" dirty="0"/>
              <a:t>punto</a:t>
            </a:r>
            <a:r>
              <a:rPr sz="1400" spc="25" dirty="0"/>
              <a:t> </a:t>
            </a:r>
            <a:r>
              <a:rPr sz="1400" spc="-5" dirty="0"/>
              <a:t>che</a:t>
            </a:r>
            <a:r>
              <a:rPr sz="1400" spc="35" dirty="0"/>
              <a:t> </a:t>
            </a:r>
            <a:r>
              <a:rPr sz="1400" spc="-5" dirty="0"/>
              <a:t>dobbiamo </a:t>
            </a:r>
            <a:r>
              <a:rPr sz="1400" spc="-409" dirty="0"/>
              <a:t> </a:t>
            </a:r>
            <a:r>
              <a:rPr sz="1400" spc="-5" dirty="0"/>
              <a:t>avere</a:t>
            </a:r>
            <a:r>
              <a:rPr sz="1400" spc="30" dirty="0"/>
              <a:t> </a:t>
            </a:r>
            <a:r>
              <a:rPr sz="1400" spc="-5" dirty="0"/>
              <a:t>ben</a:t>
            </a:r>
            <a:r>
              <a:rPr sz="1400" spc="15" dirty="0"/>
              <a:t> </a:t>
            </a:r>
            <a:r>
              <a:rPr sz="1400" spc="-5" dirty="0"/>
              <a:t>chiaro</a:t>
            </a:r>
            <a:r>
              <a:rPr sz="1400" spc="20" dirty="0"/>
              <a:t> </a:t>
            </a:r>
            <a:r>
              <a:rPr sz="1400" spc="-5" dirty="0"/>
              <a:t>è:</a:t>
            </a:r>
            <a:r>
              <a:rPr sz="1400" spc="15" dirty="0"/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controllare</a:t>
            </a:r>
            <a:r>
              <a:rPr sz="14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ogni</a:t>
            </a:r>
            <a:r>
              <a:rPr sz="14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input</a:t>
            </a:r>
            <a:r>
              <a:rPr sz="1400" spc="-1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6268923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4895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/>
              <a:t>cosa</a:t>
            </a:r>
            <a:r>
              <a:rPr spc="-55" dirty="0"/>
              <a:t> </a:t>
            </a:r>
            <a:r>
              <a:rPr dirty="0"/>
              <a:t>sono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2383281"/>
            <a:ext cx="7388861" cy="3613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09245" indent="-343535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La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SQL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Injection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tecnica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molto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diffusa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hacking</a:t>
            </a:r>
            <a:r>
              <a:rPr sz="1600" spc="-5" dirty="0">
                <a:latin typeface="Microsoft Sans Serif"/>
                <a:cs typeface="Microsoft Sans Serif"/>
              </a:rPr>
              <a:t>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quale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mira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colpire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siti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web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che si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appoggiano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DBMS di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tipo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SQL</a:t>
            </a:r>
            <a:r>
              <a:rPr sz="1600" dirty="0">
                <a:latin typeface="Microsoft Sans Serif"/>
                <a:cs typeface="Microsoft Sans Serif"/>
              </a:rPr>
              <a:t>.</a:t>
            </a:r>
          </a:p>
          <a:p>
            <a:pPr marL="355600" marR="18415" indent="-34353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L’attacco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si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basa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principalmente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sugli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input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dell’utente,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il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quale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potrebbe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inserire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del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codice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maligno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all’interno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una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query.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Gli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effetti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sono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imprevedibili,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ad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esempio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il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cracker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potrebbe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autenticarsi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privilegi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uguali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vostri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non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addirittura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superiori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latin typeface="Arial"/>
                <a:cs typeface="Arial"/>
              </a:rPr>
              <a:t>alterare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conseguenza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dati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sensibili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all’interno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</a:t>
            </a:r>
            <a:r>
              <a:rPr sz="1600" b="1" spc="5" dirty="0">
                <a:latin typeface="Arial"/>
                <a:cs typeface="Arial"/>
              </a:rPr>
              <a:t> DB</a:t>
            </a:r>
            <a:r>
              <a:rPr sz="1600" spc="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5080" indent="-34353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Il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problema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relativamente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semplice da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capire,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è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anche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molto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pericoloso: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effettuando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query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SQL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costruita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sulla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base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input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passati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utente,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senza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eseguire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controllo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preventivo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sullo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stesso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input,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tale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query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può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essere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manipolata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piacimento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51435" indent="-34353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L’input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dell’utente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nel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nostro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caso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può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esserci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trasmesso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vari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modi: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tramite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URL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(query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string),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tramite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form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HTML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oppure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anche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tramite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cookie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costruito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su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 err="1">
                <a:latin typeface="Microsoft Sans Serif"/>
                <a:cs typeface="Microsoft Sans Serif"/>
              </a:rPr>
              <a:t>misura</a:t>
            </a:r>
            <a:r>
              <a:rPr sz="1600" spc="-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5665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/>
              <a:t>problematiche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802" y="6300249"/>
            <a:ext cx="26035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645" y="2590799"/>
            <a:ext cx="7623556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La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SQL</a:t>
            </a:r>
            <a:r>
              <a:rPr sz="1800" b="1" spc="-5" dirty="0">
                <a:latin typeface="Arial"/>
                <a:cs typeface="Arial"/>
              </a:rPr>
              <a:t> injection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è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dunque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tecnica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che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sfrutta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vulnerabilità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presente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nel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linguaggio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che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funge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interfaccia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DB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e/o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nello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strato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DB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al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fine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 </a:t>
            </a:r>
            <a:r>
              <a:rPr sz="1800" spc="-5" dirty="0">
                <a:latin typeface="Microsoft Sans Serif"/>
                <a:cs typeface="Microsoft Sans Serif"/>
              </a:rPr>
              <a:t> produrre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un’alterazione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nella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semantica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del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codice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SQL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 err="1">
                <a:latin typeface="Microsoft Sans Serif"/>
                <a:cs typeface="Microsoft Sans Serif"/>
              </a:rPr>
              <a:t>inteso</a:t>
            </a:r>
            <a:r>
              <a:rPr sz="1800" spc="-10" dirty="0">
                <a:latin typeface="Microsoft Sans Serif"/>
                <a:cs typeface="Microsoft Sans Serif"/>
              </a:rPr>
              <a:t>.</a:t>
            </a:r>
            <a:endParaRPr sz="1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Si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modo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che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l’input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dell’utente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contenga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istruzioni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SQL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fine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di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ottenere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(lato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server)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query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differente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quella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intesa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dal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 err="1">
                <a:latin typeface="Microsoft Sans Serif"/>
                <a:cs typeface="Microsoft Sans Serif"/>
              </a:rPr>
              <a:t>programmatore</a:t>
            </a:r>
            <a:r>
              <a:rPr sz="1800" spc="-5" dirty="0">
                <a:latin typeface="Microsoft Sans Serif"/>
                <a:cs typeface="Microsoft Sans Serif"/>
              </a:rPr>
              <a:t>.</a:t>
            </a:r>
            <a:endParaRPr sz="2400" dirty="0">
              <a:latin typeface="Microsoft Sans Serif"/>
              <a:cs typeface="Microsoft Sans Serif"/>
            </a:endParaRPr>
          </a:p>
          <a:p>
            <a:pPr marL="355600" marR="159385" indent="-3429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Che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tipo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problemi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può</a:t>
            </a:r>
            <a:r>
              <a:rPr sz="1800" b="1" spc="-5" dirty="0">
                <a:latin typeface="Arial"/>
                <a:cs typeface="Arial"/>
              </a:rPr>
              <a:t> portare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query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manipolata arbitrariamente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da </a:t>
            </a:r>
            <a:r>
              <a:rPr sz="1800" b="1" dirty="0">
                <a:latin typeface="Arial"/>
                <a:cs typeface="Arial"/>
              </a:rPr>
              <a:t>un utente?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manipolazione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indesiderata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nostri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dati</a:t>
            </a:r>
            <a:endParaRPr sz="18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accesso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indesiderato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ad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aree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riservate</a:t>
            </a:r>
            <a:endParaRPr sz="18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visualizzazione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dati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privati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186" y="1204417"/>
            <a:ext cx="70389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/>
              <a:t>possibili</a:t>
            </a:r>
            <a:r>
              <a:rPr spc="-25" dirty="0"/>
              <a:t> </a:t>
            </a:r>
            <a:r>
              <a:rPr spc="-5" dirty="0"/>
              <a:t>vulnerabilità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802" y="6300249"/>
            <a:ext cx="26035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644" y="2519629"/>
            <a:ext cx="7759700" cy="282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La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latin typeface="Arial"/>
                <a:cs typeface="Arial"/>
              </a:rPr>
              <a:t>vulnerabilità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è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presente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quando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si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verifica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delle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seguenti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condizioni:</a:t>
            </a:r>
            <a:endParaRPr sz="18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158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L’input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inserito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dall’utente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non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è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affatto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correttamente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filtrato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rispetto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alle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occorrenze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"sequenze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escape"(tipicamente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presenza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apici).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L’input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inserito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dall’utente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non</a:t>
            </a:r>
            <a:r>
              <a:rPr sz="1800" b="1" spc="-5" dirty="0">
                <a:latin typeface="Arial"/>
                <a:cs typeface="Arial"/>
              </a:rPr>
              <a:t> subisce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verifiche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sul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tipo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 dati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Microsoft Sans Serif"/>
                <a:cs typeface="Microsoft Sans Serif"/>
              </a:rPr>
              <a:t>pertanto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sono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possibili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esecuzioni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inaspettate.</a:t>
            </a:r>
            <a:endParaRPr sz="1800">
              <a:latin typeface="Microsoft Sans Serif"/>
              <a:cs typeface="Microsoft Sans Serif"/>
            </a:endParaRPr>
          </a:p>
          <a:p>
            <a:pPr marL="355600" marR="335280" indent="-342900">
              <a:lnSpc>
                <a:spcPct val="100000"/>
              </a:lnSpc>
              <a:spcBef>
                <a:spcPts val="15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Sono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presenti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errori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programmazione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software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server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 </a:t>
            </a:r>
            <a:r>
              <a:rPr sz="1800" spc="-5" dirty="0">
                <a:latin typeface="Microsoft Sans Serif"/>
                <a:cs typeface="Microsoft Sans Serif"/>
              </a:rPr>
              <a:t> Database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che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consentono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utenti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malicious</a:t>
            </a:r>
            <a:r>
              <a:rPr sz="1800" spc="4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sfruttarne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gli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effetti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per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eseguire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codice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SQL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arbitrario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6268923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/>
              <a:t>esempio</a:t>
            </a:r>
            <a:r>
              <a:rPr spc="-35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query</a:t>
            </a:r>
            <a:r>
              <a:rPr spc="-30" dirty="0"/>
              <a:t> </a:t>
            </a:r>
            <a:r>
              <a:rPr spc="-5" dirty="0"/>
              <a:t>singola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2383281"/>
            <a:ext cx="775271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Supponiamo,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ora,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avere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costruito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il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solito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form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l’autenticazione di</a:t>
            </a:r>
            <a:r>
              <a:rPr sz="1600" u="heavy" spc="3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un</a:t>
            </a:r>
            <a:r>
              <a:rPr sz="1600" u="heavy" spc="2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utente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effettuare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il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login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un’area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protetta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dell’applicazione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web.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Microsoft Sans Serif"/>
                <a:cs typeface="Microsoft Sans Serif"/>
              </a:rPr>
              <a:t>Probabilmente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il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form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login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avrà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campo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inserire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userid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latin typeface="Arial"/>
                <a:cs typeface="Arial"/>
              </a:rPr>
              <a:t>password</a:t>
            </a:r>
            <a:r>
              <a:rPr sz="1600" dirty="0"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292" y="5297246"/>
            <a:ext cx="75114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volta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inseriti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dati,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l’utente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clicca </a:t>
            </a:r>
            <a:r>
              <a:rPr sz="1600" dirty="0">
                <a:latin typeface="Microsoft Sans Serif"/>
                <a:cs typeface="Microsoft Sans Serif"/>
              </a:rPr>
              <a:t>su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pulsante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dati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vengono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inviati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all’applicazione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quale,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utilizzandoli</a:t>
            </a:r>
            <a:r>
              <a:rPr sz="1600" spc="-5" dirty="0">
                <a:latin typeface="Microsoft Sans Serif"/>
                <a:cs typeface="Microsoft Sans Serif"/>
              </a:rPr>
              <a:t>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costruirà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dinamicamente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query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interrogare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il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database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al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fine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controllare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le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credenziali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inserite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sono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corrette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 err="1">
                <a:latin typeface="Microsoft Sans Serif"/>
                <a:cs typeface="Microsoft Sans Serif"/>
              </a:rPr>
              <a:t>meno</a:t>
            </a:r>
            <a:r>
              <a:rPr sz="1600" spc="-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87306AD-C8D3-3BD7-47B2-4774B10E1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80477"/>
            <a:ext cx="3816546" cy="178444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6268923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/>
              <a:t>esempio</a:t>
            </a:r>
            <a:r>
              <a:rPr spc="-35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query</a:t>
            </a:r>
            <a:r>
              <a:rPr spc="-30" dirty="0"/>
              <a:t> </a:t>
            </a:r>
            <a:r>
              <a:rPr spc="-5" dirty="0"/>
              <a:t>singola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2383281"/>
            <a:ext cx="7139940" cy="3964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Probabilmente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il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form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login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sarà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costruito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questa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maniera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(file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login.htm</a:t>
            </a:r>
            <a:r>
              <a:rPr lang="it-IT" sz="1600"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spc="-5" dirty="0">
                <a:latin typeface="Microsoft Sans Serif"/>
                <a:cs typeface="Microsoft Sans Serif"/>
              </a:rPr>
              <a:t>)</a:t>
            </a:r>
            <a:endParaRPr lang="it-IT" sz="1600" spc="-5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&lt;!DOCTYPE html&gt;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&lt;html&gt;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&lt;head&gt; 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    &lt;</a:t>
            </a:r>
            <a:r>
              <a:rPr lang="it-IT" sz="1100" dirty="0" err="1">
                <a:latin typeface="Microsoft Sans Serif"/>
                <a:cs typeface="Microsoft Sans Serif"/>
              </a:rPr>
              <a:t>title</a:t>
            </a:r>
            <a:r>
              <a:rPr lang="it-IT" sz="1100" dirty="0">
                <a:latin typeface="Microsoft Sans Serif"/>
                <a:cs typeface="Microsoft Sans Serif"/>
              </a:rPr>
              <a:t>&gt; Login Utente &lt;/</a:t>
            </a:r>
            <a:r>
              <a:rPr lang="it-IT" sz="1100" dirty="0" err="1">
                <a:latin typeface="Microsoft Sans Serif"/>
                <a:cs typeface="Microsoft Sans Serif"/>
              </a:rPr>
              <a:t>title</a:t>
            </a:r>
            <a:r>
              <a:rPr lang="it-IT" sz="1100" dirty="0">
                <a:latin typeface="Microsoft Sans Serif"/>
                <a:cs typeface="Microsoft Sans Serif"/>
              </a:rPr>
              <a:t>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&lt;/head&gt;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&lt;body&gt;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&lt;h2&gt; Accesso all' area riservata&lt;/h2&gt;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</a:t>
            </a:r>
            <a:r>
              <a:rPr lang="it-IT" sz="1100" dirty="0" err="1">
                <a:latin typeface="Microsoft Sans Serif"/>
                <a:cs typeface="Microsoft Sans Serif"/>
              </a:rPr>
              <a:t>form</a:t>
            </a:r>
            <a:r>
              <a:rPr lang="it-IT" sz="1100" dirty="0">
                <a:latin typeface="Microsoft Sans Serif"/>
                <a:cs typeface="Microsoft Sans Serif"/>
              </a:rPr>
              <a:t> action="</a:t>
            </a:r>
            <a:r>
              <a:rPr lang="it-IT" sz="1100" dirty="0" err="1">
                <a:latin typeface="Microsoft Sans Serif"/>
                <a:cs typeface="Microsoft Sans Serif"/>
              </a:rPr>
              <a:t>login.php</a:t>
            </a:r>
            <a:r>
              <a:rPr lang="it-IT" sz="1100" dirty="0">
                <a:latin typeface="Microsoft Sans Serif"/>
                <a:cs typeface="Microsoft Sans Serif"/>
              </a:rPr>
              <a:t>" </a:t>
            </a:r>
            <a:r>
              <a:rPr lang="it-IT" sz="1100" dirty="0" err="1">
                <a:latin typeface="Microsoft Sans Serif"/>
                <a:cs typeface="Microsoft Sans Serif"/>
              </a:rPr>
              <a:t>method</a:t>
            </a:r>
            <a:r>
              <a:rPr lang="it-IT" sz="1100" dirty="0">
                <a:latin typeface="Microsoft Sans Serif"/>
                <a:cs typeface="Microsoft Sans Serif"/>
              </a:rPr>
              <a:t>="post"&gt;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&lt;p&gt;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 codice &amp;</a:t>
            </a:r>
            <a:r>
              <a:rPr lang="it-IT" sz="1100" dirty="0" err="1">
                <a:latin typeface="Microsoft Sans Serif"/>
                <a:cs typeface="Microsoft Sans Serif"/>
              </a:rPr>
              <a:t>nbsp</a:t>
            </a:r>
            <a:r>
              <a:rPr lang="it-IT" sz="1100" dirty="0">
                <a:latin typeface="Microsoft Sans Serif"/>
                <a:cs typeface="Microsoft Sans Serif"/>
              </a:rPr>
              <a:t> &amp;</a:t>
            </a:r>
            <a:r>
              <a:rPr lang="it-IT" sz="1100" dirty="0" err="1">
                <a:latin typeface="Microsoft Sans Serif"/>
                <a:cs typeface="Microsoft Sans Serif"/>
              </a:rPr>
              <a:t>nbsp</a:t>
            </a:r>
            <a:r>
              <a:rPr lang="it-IT" sz="1100" dirty="0">
                <a:latin typeface="Microsoft Sans Serif"/>
                <a:cs typeface="Microsoft Sans Serif"/>
              </a:rPr>
              <a:t> &amp;</a:t>
            </a:r>
            <a:r>
              <a:rPr lang="it-IT" sz="1100" dirty="0" err="1">
                <a:latin typeface="Microsoft Sans Serif"/>
                <a:cs typeface="Microsoft Sans Serif"/>
              </a:rPr>
              <a:t>nbsp</a:t>
            </a:r>
            <a:r>
              <a:rPr lang="it-IT" sz="1100" dirty="0">
                <a:latin typeface="Microsoft Sans Serif"/>
                <a:cs typeface="Microsoft Sans Serif"/>
              </a:rPr>
              <a:t>: &lt;input </a:t>
            </a:r>
            <a:r>
              <a:rPr lang="it-IT" sz="1100" dirty="0" err="1">
                <a:latin typeface="Microsoft Sans Serif"/>
                <a:cs typeface="Microsoft Sans Serif"/>
              </a:rPr>
              <a:t>type</a:t>
            </a:r>
            <a:r>
              <a:rPr lang="it-IT" sz="1100" dirty="0">
                <a:latin typeface="Microsoft Sans Serif"/>
                <a:cs typeface="Microsoft Sans Serif"/>
              </a:rPr>
              <a:t>="text" name="codice" size="4 0"/&gt;&lt;</a:t>
            </a:r>
            <a:r>
              <a:rPr lang="it-IT" sz="1100" dirty="0" err="1">
                <a:latin typeface="Microsoft Sans Serif"/>
                <a:cs typeface="Microsoft Sans Serif"/>
              </a:rPr>
              <a:t>br</a:t>
            </a:r>
            <a:r>
              <a:rPr lang="it-IT" sz="1100" dirty="0">
                <a:latin typeface="Microsoft Sans Serif"/>
                <a:cs typeface="Microsoft Sans Serif"/>
              </a:rPr>
              <a:t>&gt;&lt;</a:t>
            </a:r>
            <a:r>
              <a:rPr lang="it-IT" sz="1100" dirty="0" err="1">
                <a:latin typeface="Microsoft Sans Serif"/>
                <a:cs typeface="Microsoft Sans Serif"/>
              </a:rPr>
              <a:t>br</a:t>
            </a:r>
            <a:r>
              <a:rPr lang="it-IT" sz="1100" dirty="0">
                <a:latin typeface="Microsoft Sans Serif"/>
                <a:cs typeface="Microsoft Sans Serif"/>
              </a:rPr>
              <a:t>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 password : &lt;input </a:t>
            </a:r>
            <a:r>
              <a:rPr lang="it-IT" sz="1100" dirty="0" err="1">
                <a:latin typeface="Microsoft Sans Serif"/>
                <a:cs typeface="Microsoft Sans Serif"/>
              </a:rPr>
              <a:t>type</a:t>
            </a:r>
            <a:r>
              <a:rPr lang="it-IT" sz="1100" dirty="0">
                <a:latin typeface="Microsoft Sans Serif"/>
                <a:cs typeface="Microsoft Sans Serif"/>
              </a:rPr>
              <a:t>="password" name="password" size="40"/&gt; &lt;</a:t>
            </a:r>
            <a:r>
              <a:rPr lang="it-IT" sz="1100" dirty="0" err="1">
                <a:latin typeface="Microsoft Sans Serif"/>
                <a:cs typeface="Microsoft Sans Serif"/>
              </a:rPr>
              <a:t>br</a:t>
            </a:r>
            <a:r>
              <a:rPr lang="it-IT" sz="1100" dirty="0">
                <a:latin typeface="Microsoft Sans Serif"/>
                <a:cs typeface="Microsoft Sans Serif"/>
              </a:rPr>
              <a:t>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&lt;/p&gt;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&lt;p&gt;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&lt;input </a:t>
            </a:r>
            <a:r>
              <a:rPr lang="it-IT" sz="1100" dirty="0" err="1">
                <a:latin typeface="Microsoft Sans Serif"/>
                <a:cs typeface="Microsoft Sans Serif"/>
              </a:rPr>
              <a:t>type</a:t>
            </a:r>
            <a:r>
              <a:rPr lang="it-IT" sz="1100" dirty="0">
                <a:latin typeface="Microsoft Sans Serif"/>
                <a:cs typeface="Microsoft Sans Serif"/>
              </a:rPr>
              <a:t>="</a:t>
            </a:r>
            <a:r>
              <a:rPr lang="it-IT" sz="1100" dirty="0" err="1">
                <a:latin typeface="Microsoft Sans Serif"/>
                <a:cs typeface="Microsoft Sans Serif"/>
              </a:rPr>
              <a:t>submit</a:t>
            </a:r>
            <a:r>
              <a:rPr lang="it-IT" sz="1100" dirty="0">
                <a:latin typeface="Microsoft Sans Serif"/>
                <a:cs typeface="Microsoft Sans Serif"/>
              </a:rPr>
              <a:t>" name="invio" </a:t>
            </a:r>
            <a:r>
              <a:rPr lang="it-IT" sz="1100" dirty="0" err="1">
                <a:latin typeface="Microsoft Sans Serif"/>
                <a:cs typeface="Microsoft Sans Serif"/>
              </a:rPr>
              <a:t>value</a:t>
            </a:r>
            <a:r>
              <a:rPr lang="it-IT" sz="1100" dirty="0">
                <a:latin typeface="Microsoft Sans Serif"/>
                <a:cs typeface="Microsoft Sans Serif"/>
              </a:rPr>
              <a:t>="Login" /&gt;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&lt;input </a:t>
            </a:r>
            <a:r>
              <a:rPr lang="it-IT" sz="1100" dirty="0" err="1">
                <a:latin typeface="Microsoft Sans Serif"/>
                <a:cs typeface="Microsoft Sans Serif"/>
              </a:rPr>
              <a:t>type</a:t>
            </a:r>
            <a:r>
              <a:rPr lang="it-IT" sz="1100" dirty="0">
                <a:latin typeface="Microsoft Sans Serif"/>
                <a:cs typeface="Microsoft Sans Serif"/>
              </a:rPr>
              <a:t>="reset" name="cancella" </a:t>
            </a:r>
            <a:r>
              <a:rPr lang="it-IT" sz="1100" dirty="0" err="1">
                <a:latin typeface="Microsoft Sans Serif"/>
                <a:cs typeface="Microsoft Sans Serif"/>
              </a:rPr>
              <a:t>value</a:t>
            </a:r>
            <a:r>
              <a:rPr lang="it-IT" sz="1100" dirty="0">
                <a:latin typeface="Microsoft Sans Serif"/>
                <a:cs typeface="Microsoft Sans Serif"/>
              </a:rPr>
              <a:t>="Annulla" /&gt;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&lt;/p&gt;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&lt;/</a:t>
            </a:r>
            <a:r>
              <a:rPr lang="it-IT" sz="1100" dirty="0" err="1">
                <a:latin typeface="Microsoft Sans Serif"/>
                <a:cs typeface="Microsoft Sans Serif"/>
              </a:rPr>
              <a:t>form</a:t>
            </a:r>
            <a:r>
              <a:rPr lang="it-IT" sz="1100" dirty="0">
                <a:latin typeface="Microsoft Sans Serif"/>
                <a:cs typeface="Microsoft Sans Serif"/>
              </a:rPr>
              <a:t>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&lt;/body&gt;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100" dirty="0">
                <a:latin typeface="Microsoft Sans Serif"/>
                <a:cs typeface="Microsoft Sans Serif"/>
              </a:rPr>
              <a:t>&lt;/html&gt;</a:t>
            </a:r>
            <a:endParaRPr sz="1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6268923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SQL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Injection: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/>
              <a:t>esempio</a:t>
            </a:r>
            <a:r>
              <a:rPr spc="-35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query</a:t>
            </a:r>
            <a:r>
              <a:rPr spc="-30" dirty="0"/>
              <a:t> </a:t>
            </a:r>
            <a:r>
              <a:rPr spc="-5" dirty="0"/>
              <a:t>singola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2334282"/>
            <a:ext cx="7933690" cy="104131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285"/>
              </a:spcBef>
            </a:pPr>
            <a:r>
              <a:rPr lang="it-IT" sz="1400" spc="-15" dirty="0">
                <a:latin typeface="Microsoft Sans Serif"/>
                <a:cs typeface="Microsoft Sans Serif"/>
              </a:rPr>
              <a:t>I</a:t>
            </a:r>
            <a:r>
              <a:rPr lang="it-IT" sz="1400" spc="229" dirty="0">
                <a:latin typeface="Microsoft Sans Serif"/>
                <a:cs typeface="Microsoft Sans Serif"/>
              </a:rPr>
              <a:t> </a:t>
            </a:r>
            <a:r>
              <a:rPr lang="it-IT" sz="1400" spc="-5" dirty="0">
                <a:latin typeface="Microsoft Sans Serif"/>
                <a:cs typeface="Microsoft Sans Serif"/>
              </a:rPr>
              <a:t>dati</a:t>
            </a:r>
            <a:r>
              <a:rPr lang="it-IT" sz="1400" spc="235" dirty="0">
                <a:latin typeface="Microsoft Sans Serif"/>
                <a:cs typeface="Microsoft Sans Serif"/>
              </a:rPr>
              <a:t> </a:t>
            </a:r>
            <a:r>
              <a:rPr lang="it-IT" sz="1400" spc="-5" dirty="0">
                <a:latin typeface="Microsoft Sans Serif"/>
                <a:cs typeface="Microsoft Sans Serif"/>
              </a:rPr>
              <a:t>immessi</a:t>
            </a:r>
            <a:r>
              <a:rPr lang="it-IT" sz="1400" spc="229" dirty="0">
                <a:latin typeface="Microsoft Sans Serif"/>
                <a:cs typeface="Microsoft Sans Serif"/>
              </a:rPr>
              <a:t> </a:t>
            </a:r>
            <a:r>
              <a:rPr lang="it-IT" sz="1400" spc="-5" dirty="0">
                <a:latin typeface="Microsoft Sans Serif"/>
                <a:cs typeface="Microsoft Sans Serif"/>
              </a:rPr>
              <a:t>sono</a:t>
            </a:r>
            <a:r>
              <a:rPr lang="it-IT" sz="1400" spc="235" dirty="0">
                <a:latin typeface="Microsoft Sans Serif"/>
                <a:cs typeface="Microsoft Sans Serif"/>
              </a:rPr>
              <a:t> </a:t>
            </a:r>
            <a:r>
              <a:rPr lang="it-IT" sz="1400" spc="-5" dirty="0">
                <a:latin typeface="Microsoft Sans Serif"/>
                <a:cs typeface="Microsoft Sans Serif"/>
              </a:rPr>
              <a:t>passati</a:t>
            </a:r>
            <a:r>
              <a:rPr lang="it-IT" sz="1400" spc="225" dirty="0">
                <a:latin typeface="Microsoft Sans Serif"/>
                <a:cs typeface="Microsoft Sans Serif"/>
              </a:rPr>
              <a:t> </a:t>
            </a:r>
            <a:r>
              <a:rPr lang="it-IT" sz="1400" spc="-10" dirty="0">
                <a:latin typeface="Microsoft Sans Serif"/>
                <a:cs typeface="Microsoft Sans Serif"/>
              </a:rPr>
              <a:t>allo</a:t>
            </a:r>
            <a:r>
              <a:rPr lang="it-IT" sz="1400" spc="235" dirty="0">
                <a:latin typeface="Microsoft Sans Serif"/>
                <a:cs typeface="Microsoft Sans Serif"/>
              </a:rPr>
              <a:t> </a:t>
            </a:r>
            <a:r>
              <a:rPr lang="it-IT" sz="1400" spc="-5" dirty="0">
                <a:latin typeface="Microsoft Sans Serif"/>
                <a:cs typeface="Microsoft Sans Serif"/>
              </a:rPr>
              <a:t>script</a:t>
            </a:r>
            <a:r>
              <a:rPr lang="it-IT" sz="1400" spc="235" dirty="0">
                <a:latin typeface="Microsoft Sans Serif"/>
                <a:cs typeface="Microsoft Sans Serif"/>
              </a:rPr>
              <a:t> </a:t>
            </a:r>
            <a:r>
              <a:rPr lang="it-IT" sz="1400" spc="-10" dirty="0">
                <a:latin typeface="Microsoft Sans Serif"/>
                <a:cs typeface="Microsoft Sans Serif"/>
              </a:rPr>
              <a:t>successivo </a:t>
            </a:r>
            <a:r>
              <a:rPr lang="it-IT" sz="1400" spc="-10" dirty="0" err="1">
                <a:latin typeface="Microsoft Sans Serif"/>
                <a:cs typeface="Microsoft Sans Serif"/>
              </a:rPr>
              <a:t>l</a:t>
            </a:r>
            <a:r>
              <a:rPr lang="it-IT" sz="1400" b="1" spc="-10" dirty="0" err="1">
                <a:latin typeface="Microsoft Sans Serif"/>
                <a:cs typeface="Microsoft Sans Serif"/>
              </a:rPr>
              <a:t>ogin</a:t>
            </a:r>
            <a:r>
              <a:rPr lang="it-IT" sz="1400" b="1" spc="-5" dirty="0" err="1">
                <a:latin typeface="Arial"/>
                <a:cs typeface="Arial"/>
              </a:rPr>
              <a:t>.php</a:t>
            </a:r>
            <a:r>
              <a:rPr lang="it-IT" sz="1400" spc="-5" dirty="0">
                <a:latin typeface="Microsoft Sans Serif"/>
                <a:cs typeface="Microsoft Sans Serif"/>
              </a:rPr>
              <a:t>,</a:t>
            </a:r>
            <a:r>
              <a:rPr lang="it-IT" sz="1400" spc="245" dirty="0">
                <a:latin typeface="Microsoft Sans Serif"/>
                <a:cs typeface="Microsoft Sans Serif"/>
              </a:rPr>
              <a:t> </a:t>
            </a:r>
            <a:r>
              <a:rPr lang="it-IT" sz="1400" spc="-5" dirty="0" err="1">
                <a:latin typeface="Microsoft Sans Serif"/>
                <a:cs typeface="Microsoft Sans Serif"/>
              </a:rPr>
              <a:t>rispettivamentenelle</a:t>
            </a:r>
            <a:r>
              <a:rPr lang="it-IT" sz="1400" spc="5" dirty="0">
                <a:latin typeface="Microsoft Sans Serif"/>
                <a:cs typeface="Microsoft Sans Serif"/>
              </a:rPr>
              <a:t> </a:t>
            </a:r>
            <a:r>
              <a:rPr lang="it-IT" sz="1400" spc="-5" dirty="0">
                <a:latin typeface="Microsoft Sans Serif"/>
                <a:cs typeface="Microsoft Sans Serif"/>
              </a:rPr>
              <a:t>variabili</a:t>
            </a:r>
            <a:r>
              <a:rPr lang="it-IT" sz="1400" spc="-10" dirty="0">
                <a:latin typeface="Microsoft Sans Serif"/>
                <a:cs typeface="Microsoft Sans Serif"/>
              </a:rPr>
              <a:t> </a:t>
            </a:r>
          </a:p>
          <a:p>
            <a:pPr marL="77470">
              <a:lnSpc>
                <a:spcPct val="100000"/>
              </a:lnSpc>
              <a:spcBef>
                <a:spcPts val="1285"/>
              </a:spcBef>
            </a:pPr>
            <a:r>
              <a:rPr lang="it-IT" sz="1400" b="1" spc="-5" dirty="0">
                <a:solidFill>
                  <a:srgbClr val="FF0000"/>
                </a:solidFill>
                <a:latin typeface="Arial"/>
                <a:cs typeface="Arial"/>
              </a:rPr>
              <a:t>$_POST[‘codice’]</a:t>
            </a:r>
            <a:r>
              <a:rPr lang="it-IT" sz="14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marL="77470">
              <a:lnSpc>
                <a:spcPct val="100000"/>
              </a:lnSpc>
              <a:spcBef>
                <a:spcPts val="1285"/>
              </a:spcBef>
            </a:pPr>
            <a:r>
              <a:rPr lang="it-IT" sz="1400" b="1" spc="-5" dirty="0">
                <a:solidFill>
                  <a:srgbClr val="00AF50"/>
                </a:solidFill>
                <a:latin typeface="Arial"/>
                <a:cs typeface="Arial"/>
              </a:rPr>
              <a:t>$_POST[‘password’]</a:t>
            </a:r>
            <a:r>
              <a:rPr lang="it-IT" sz="1400" spc="-5" dirty="0">
                <a:solidFill>
                  <a:srgbClr val="00AF50"/>
                </a:solidFill>
                <a:latin typeface="Microsoft Sans Serif"/>
                <a:cs typeface="Microsoft Sans Serif"/>
              </a:rPr>
              <a:t>.</a:t>
            </a:r>
          </a:p>
        </p:txBody>
      </p:sp>
      <p:pic>
        <p:nvPicPr>
          <p:cNvPr id="2050" name="Picture 2" descr="PHP Form &amp; component validation Tutorials">
            <a:extLst>
              <a:ext uri="{FF2B5EF4-FFF2-40B4-BE49-F238E27FC236}">
                <a16:creationId xmlns:a16="http://schemas.microsoft.com/office/drawing/2014/main" id="{F01AF357-C8B9-DEE2-D33B-4D1889D8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59245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C8B3366-6AD1-1908-C471-01C4F883A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51980"/>
              </p:ext>
            </p:extLst>
          </p:nvPr>
        </p:nvGraphicFramePr>
        <p:xfrm>
          <a:off x="3048000" y="3523348"/>
          <a:ext cx="2843530" cy="173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765">
                  <a:extLst>
                    <a:ext uri="{9D8B030D-6E8A-4147-A177-3AD203B41FA5}">
                      <a16:colId xmlns:a16="http://schemas.microsoft.com/office/drawing/2014/main" val="3042406833"/>
                    </a:ext>
                  </a:extLst>
                </a:gridCol>
                <a:gridCol w="1421765">
                  <a:extLst>
                    <a:ext uri="{9D8B030D-6E8A-4147-A177-3AD203B41FA5}">
                      <a16:colId xmlns:a16="http://schemas.microsoft.com/office/drawing/2014/main" val="2489792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PIPPO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PLUTO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01342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7E20B658-E2FA-C8ED-9B46-E01F8A109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395"/>
            <a:ext cx="21916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codice                                 password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097DB0-FDE3-125C-83E4-644BB65F156A}"/>
              </a:ext>
            </a:extLst>
          </p:cNvPr>
          <p:cNvSpPr txBox="1"/>
          <p:nvPr/>
        </p:nvSpPr>
        <p:spPr>
          <a:xfrm>
            <a:off x="2286000" y="351548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$_POST</a:t>
            </a:r>
          </a:p>
        </p:txBody>
      </p:sp>
    </p:spTree>
    <p:extLst>
      <p:ext uri="{BB962C8B-B14F-4D97-AF65-F5344CB8AC3E}">
        <p14:creationId xmlns:p14="http://schemas.microsoft.com/office/powerpoint/2010/main" val="428430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6268923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936485"/>
            <a:ext cx="72813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SQL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Injection: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spc="-5" dirty="0"/>
              <a:t>esempio</a:t>
            </a:r>
            <a:r>
              <a:rPr sz="3200" spc="-35" dirty="0"/>
              <a:t> </a:t>
            </a:r>
            <a:r>
              <a:rPr sz="3200" dirty="0"/>
              <a:t>1</a:t>
            </a:r>
            <a:r>
              <a:rPr sz="3200" spc="-15" dirty="0"/>
              <a:t> </a:t>
            </a:r>
            <a:r>
              <a:rPr sz="3200" dirty="0"/>
              <a:t>query</a:t>
            </a:r>
            <a:r>
              <a:rPr sz="3200" spc="-30" dirty="0"/>
              <a:t> </a:t>
            </a:r>
            <a:r>
              <a:rPr sz="3200" spc="-5" dirty="0"/>
              <a:t>singola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200" y="1766626"/>
            <a:ext cx="7541261" cy="4097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 err="1">
                <a:latin typeface="Microsoft Sans Serif"/>
                <a:cs typeface="Microsoft Sans Serif"/>
              </a:rPr>
              <a:t>Probabilmente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lang="it-IT" sz="1600" spc="-10" dirty="0">
                <a:latin typeface="Microsoft Sans Serif"/>
                <a:cs typeface="Microsoft Sans Serif"/>
              </a:rPr>
              <a:t>la pagina </a:t>
            </a:r>
            <a:r>
              <a:rPr lang="it-IT" sz="1600" spc="-10" dirty="0" err="1">
                <a:latin typeface="Microsoft Sans Serif"/>
                <a:cs typeface="Microsoft Sans Serif"/>
              </a:rPr>
              <a:t>login.php</a:t>
            </a:r>
            <a:r>
              <a:rPr lang="it-IT"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 err="1">
                <a:latin typeface="Microsoft Sans Serif"/>
                <a:cs typeface="Microsoft Sans Serif"/>
              </a:rPr>
              <a:t>sarà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 err="1">
                <a:latin typeface="Microsoft Sans Serif"/>
                <a:cs typeface="Microsoft Sans Serif"/>
              </a:rPr>
              <a:t>costruit</a:t>
            </a:r>
            <a:r>
              <a:rPr lang="it-IT" sz="1600" spc="-5" dirty="0">
                <a:latin typeface="Microsoft Sans Serif"/>
                <a:cs typeface="Microsoft Sans Serif"/>
              </a:rPr>
              <a:t>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questa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maniera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(file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login.</a:t>
            </a:r>
            <a:r>
              <a:rPr lang="it-IT" sz="1600" b="1" spc="-5" dirty="0" err="1">
                <a:solidFill>
                  <a:srgbClr val="FF0000"/>
                </a:solidFill>
                <a:latin typeface="Arial"/>
                <a:cs typeface="Arial"/>
              </a:rPr>
              <a:t>php</a:t>
            </a:r>
            <a:r>
              <a:rPr sz="1600" spc="-5" dirty="0">
                <a:latin typeface="Microsoft Sans Serif"/>
                <a:cs typeface="Microsoft Sans Serif"/>
              </a:rPr>
              <a:t>)</a:t>
            </a:r>
            <a:endParaRPr lang="it-IT" sz="1600" spc="-5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sz="900" dirty="0">
              <a:latin typeface="Microsoft Sans Serif"/>
              <a:cs typeface="Microsoft Sans Serif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DA79E3-9AAD-EDDB-BDCE-FE814DAA64AD}"/>
              </a:ext>
            </a:extLst>
          </p:cNvPr>
          <p:cNvSpPr txBox="1"/>
          <p:nvPr/>
        </p:nvSpPr>
        <p:spPr>
          <a:xfrm>
            <a:off x="4841238" y="2360161"/>
            <a:ext cx="3733799" cy="36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$codice = $_POST["codice"];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$password = $_POST["password"];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$</a:t>
            </a:r>
            <a:r>
              <a:rPr lang="it-IT" sz="1400" dirty="0" err="1">
                <a:latin typeface="Microsoft Sans Serif"/>
                <a:cs typeface="Microsoft Sans Serif"/>
              </a:rPr>
              <a:t>sql</a:t>
            </a:r>
            <a:r>
              <a:rPr lang="it-IT" sz="1400" dirty="0">
                <a:latin typeface="Microsoft Sans Serif"/>
                <a:cs typeface="Microsoft Sans Serif"/>
              </a:rPr>
              <a:t> ="</a:t>
            </a:r>
            <a:r>
              <a:rPr lang="it-IT" sz="1400" dirty="0" err="1">
                <a:latin typeface="Microsoft Sans Serif"/>
                <a:cs typeface="Microsoft Sans Serif"/>
              </a:rPr>
              <a:t>select</a:t>
            </a:r>
            <a:r>
              <a:rPr lang="it-IT" sz="1400" dirty="0">
                <a:latin typeface="Microsoft Sans Serif"/>
                <a:cs typeface="Microsoft Sans Serif"/>
              </a:rPr>
              <a:t> * from utenti </a:t>
            </a:r>
            <a:r>
              <a:rPr lang="it-IT" sz="1400" dirty="0" err="1">
                <a:latin typeface="Microsoft Sans Serif"/>
                <a:cs typeface="Microsoft Sans Serif"/>
              </a:rPr>
              <a:t>where</a:t>
            </a:r>
            <a:r>
              <a:rPr lang="it-IT" sz="1400" dirty="0">
                <a:latin typeface="Microsoft Sans Serif"/>
                <a:cs typeface="Microsoft Sans Serif"/>
              </a:rPr>
              <a:t> codice = '$codice' and password = '$password'";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$</a:t>
            </a:r>
            <a:r>
              <a:rPr lang="it-IT" sz="1400" dirty="0" err="1">
                <a:latin typeface="Microsoft Sans Serif"/>
                <a:cs typeface="Microsoft Sans Serif"/>
              </a:rPr>
              <a:t>result</a:t>
            </a:r>
            <a:r>
              <a:rPr lang="it-IT" sz="1400" dirty="0">
                <a:latin typeface="Microsoft Sans Serif"/>
                <a:cs typeface="Microsoft Sans Serif"/>
              </a:rPr>
              <a:t> = $</a:t>
            </a:r>
            <a:r>
              <a:rPr lang="it-IT" sz="1400" dirty="0" err="1">
                <a:latin typeface="Microsoft Sans Serif"/>
                <a:cs typeface="Microsoft Sans Serif"/>
              </a:rPr>
              <a:t>conn</a:t>
            </a:r>
            <a:r>
              <a:rPr lang="it-IT" sz="1400" dirty="0">
                <a:latin typeface="Microsoft Sans Serif"/>
                <a:cs typeface="Microsoft Sans Serif"/>
              </a:rPr>
              <a:t>-&gt;query($</a:t>
            </a:r>
            <a:r>
              <a:rPr lang="it-IT" sz="1400" dirty="0" err="1">
                <a:latin typeface="Microsoft Sans Serif"/>
                <a:cs typeface="Microsoft Sans Serif"/>
              </a:rPr>
              <a:t>sql</a:t>
            </a:r>
            <a:r>
              <a:rPr lang="it-IT" sz="1400" dirty="0">
                <a:latin typeface="Microsoft Sans Serif"/>
                <a:cs typeface="Microsoft Sans Serif"/>
              </a:rPr>
              <a:t>);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$conta = $</a:t>
            </a:r>
            <a:r>
              <a:rPr lang="it-IT" sz="1400" dirty="0" err="1">
                <a:latin typeface="Microsoft Sans Serif"/>
                <a:cs typeface="Microsoft Sans Serif"/>
              </a:rPr>
              <a:t>result</a:t>
            </a:r>
            <a:r>
              <a:rPr lang="it-IT" sz="1400" dirty="0">
                <a:latin typeface="Microsoft Sans Serif"/>
                <a:cs typeface="Microsoft Sans Serif"/>
              </a:rPr>
              <a:t>-&gt;</a:t>
            </a:r>
            <a:r>
              <a:rPr lang="it-IT" sz="1400" dirty="0" err="1">
                <a:latin typeface="Microsoft Sans Serif"/>
                <a:cs typeface="Microsoft Sans Serif"/>
              </a:rPr>
              <a:t>num_rows</a:t>
            </a:r>
            <a:r>
              <a:rPr lang="it-IT" sz="1400" dirty="0">
                <a:latin typeface="Microsoft Sans Serif"/>
                <a:cs typeface="Microsoft Sans Serif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 err="1">
                <a:latin typeface="Microsoft Sans Serif"/>
                <a:cs typeface="Microsoft Sans Serif"/>
              </a:rPr>
              <a:t>if</a:t>
            </a:r>
            <a:r>
              <a:rPr lang="it-IT" sz="1400" dirty="0">
                <a:latin typeface="Microsoft Sans Serif"/>
                <a:cs typeface="Microsoft Sans Serif"/>
              </a:rPr>
              <a:t> ($conta &gt;= 1)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   </a:t>
            </a:r>
            <a:r>
              <a:rPr lang="it-IT" sz="1400" dirty="0" err="1">
                <a:latin typeface="Microsoft Sans Serif"/>
                <a:cs typeface="Microsoft Sans Serif"/>
              </a:rPr>
              <a:t>echo</a:t>
            </a:r>
            <a:r>
              <a:rPr lang="it-IT" sz="1400" dirty="0">
                <a:latin typeface="Microsoft Sans Serif"/>
                <a:cs typeface="Microsoft Sans Serif"/>
              </a:rPr>
              <a:t> " autenticazione avventa con successo";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else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   {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   </a:t>
            </a:r>
            <a:r>
              <a:rPr lang="it-IT" sz="1400" dirty="0" err="1">
                <a:latin typeface="Microsoft Sans Serif"/>
                <a:cs typeface="Microsoft Sans Serif"/>
              </a:rPr>
              <a:t>echo</a:t>
            </a:r>
            <a:r>
              <a:rPr lang="it-IT" sz="1400" dirty="0">
                <a:latin typeface="Microsoft Sans Serif"/>
                <a:cs typeface="Microsoft Sans Serif"/>
              </a:rPr>
              <a:t> " Autenticazione non riuscita : codice o password errata &lt;</a:t>
            </a:r>
            <a:r>
              <a:rPr lang="it-IT" sz="1400" dirty="0" err="1">
                <a:latin typeface="Microsoft Sans Serif"/>
                <a:cs typeface="Microsoft Sans Serif"/>
              </a:rPr>
              <a:t>br</a:t>
            </a:r>
            <a:r>
              <a:rPr lang="it-IT" sz="1400" dirty="0">
                <a:latin typeface="Microsoft Sans Serif"/>
                <a:cs typeface="Microsoft Sans Serif"/>
              </a:rPr>
              <a:t>&gt;";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   </a:t>
            </a:r>
            <a:r>
              <a:rPr lang="it-IT" sz="1400" dirty="0" err="1">
                <a:latin typeface="Microsoft Sans Serif"/>
                <a:cs typeface="Microsoft Sans Serif"/>
              </a:rPr>
              <a:t>echo</a:t>
            </a:r>
            <a:r>
              <a:rPr lang="it-IT" sz="1400" dirty="0">
                <a:latin typeface="Microsoft Sans Serif"/>
                <a:cs typeface="Microsoft Sans Serif"/>
              </a:rPr>
              <a:t> " Torna a pagina di &lt;a </a:t>
            </a:r>
            <a:r>
              <a:rPr lang="it-IT" sz="1400" dirty="0" err="1">
                <a:latin typeface="Microsoft Sans Serif"/>
                <a:cs typeface="Microsoft Sans Serif"/>
              </a:rPr>
              <a:t>href</a:t>
            </a:r>
            <a:r>
              <a:rPr lang="it-IT" sz="1400" dirty="0">
                <a:latin typeface="Microsoft Sans Serif"/>
                <a:cs typeface="Microsoft Sans Serif"/>
              </a:rPr>
              <a:t>=\"login.html\" &gt;login &lt;/a&gt;";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   }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549D6F-41EE-9866-0209-474CA9D3DB9C}"/>
              </a:ext>
            </a:extLst>
          </p:cNvPr>
          <p:cNvSpPr txBox="1"/>
          <p:nvPr/>
        </p:nvSpPr>
        <p:spPr>
          <a:xfrm>
            <a:off x="802638" y="2500588"/>
            <a:ext cx="403860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&lt;?</a:t>
            </a:r>
            <a:r>
              <a:rPr lang="it-IT" sz="1400" dirty="0" err="1">
                <a:latin typeface="Microsoft Sans Serif"/>
                <a:cs typeface="Microsoft Sans Serif"/>
              </a:rPr>
              <a:t>php</a:t>
            </a:r>
            <a:endParaRPr lang="it-IT"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$</a:t>
            </a:r>
            <a:r>
              <a:rPr lang="it-IT" sz="1400" dirty="0" err="1">
                <a:latin typeface="Microsoft Sans Serif"/>
                <a:cs typeface="Microsoft Sans Serif"/>
              </a:rPr>
              <a:t>host</a:t>
            </a:r>
            <a:r>
              <a:rPr lang="it-IT" sz="1400" dirty="0">
                <a:latin typeface="Microsoft Sans Serif"/>
                <a:cs typeface="Microsoft Sans Serif"/>
              </a:rPr>
              <a:t> = "</a:t>
            </a:r>
            <a:r>
              <a:rPr lang="it-IT" sz="1400" dirty="0" err="1">
                <a:latin typeface="Microsoft Sans Serif"/>
                <a:cs typeface="Microsoft Sans Serif"/>
              </a:rPr>
              <a:t>localhost</a:t>
            </a:r>
            <a:r>
              <a:rPr lang="it-IT" sz="1400" dirty="0">
                <a:latin typeface="Microsoft Sans Serif"/>
                <a:cs typeface="Microsoft Sans Serif"/>
              </a:rPr>
              <a:t>"; /* Host name */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$user = "root"; /* User */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$password = ""; /* Password */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$</a:t>
            </a:r>
            <a:r>
              <a:rPr lang="it-IT" sz="1400" dirty="0" err="1">
                <a:latin typeface="Microsoft Sans Serif"/>
                <a:cs typeface="Microsoft Sans Serif"/>
              </a:rPr>
              <a:t>dbname</a:t>
            </a:r>
            <a:r>
              <a:rPr lang="it-IT" sz="1400" dirty="0">
                <a:latin typeface="Microsoft Sans Serif"/>
                <a:cs typeface="Microsoft Sans Serif"/>
              </a:rPr>
              <a:t> = "tutorial"; /* Database name */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$</a:t>
            </a:r>
            <a:r>
              <a:rPr lang="it-IT" sz="1400" dirty="0" err="1">
                <a:latin typeface="Microsoft Sans Serif"/>
                <a:cs typeface="Microsoft Sans Serif"/>
              </a:rPr>
              <a:t>conn</a:t>
            </a:r>
            <a:r>
              <a:rPr lang="it-IT" sz="1400" dirty="0">
                <a:latin typeface="Microsoft Sans Serif"/>
                <a:cs typeface="Microsoft Sans Serif"/>
              </a:rPr>
              <a:t> = new </a:t>
            </a:r>
            <a:r>
              <a:rPr lang="it-IT" sz="1400" dirty="0" err="1">
                <a:latin typeface="Microsoft Sans Serif"/>
                <a:cs typeface="Microsoft Sans Serif"/>
              </a:rPr>
              <a:t>mysqli</a:t>
            </a:r>
            <a:r>
              <a:rPr lang="it-IT" sz="1400" dirty="0">
                <a:latin typeface="Microsoft Sans Serif"/>
                <a:cs typeface="Microsoft Sans Serif"/>
              </a:rPr>
              <a:t>($</a:t>
            </a:r>
            <a:r>
              <a:rPr lang="it-IT" sz="1400" dirty="0" err="1">
                <a:latin typeface="Microsoft Sans Serif"/>
                <a:cs typeface="Microsoft Sans Serif"/>
              </a:rPr>
              <a:t>host</a:t>
            </a:r>
            <a:r>
              <a:rPr lang="it-IT" sz="1400" dirty="0">
                <a:latin typeface="Microsoft Sans Serif"/>
                <a:cs typeface="Microsoft Sans Serif"/>
              </a:rPr>
              <a:t>,$user,$password,$</a:t>
            </a:r>
            <a:r>
              <a:rPr lang="it-IT" sz="1400" dirty="0" err="1">
                <a:latin typeface="Microsoft Sans Serif"/>
                <a:cs typeface="Microsoft Sans Serif"/>
              </a:rPr>
              <a:t>dbname</a:t>
            </a:r>
            <a:r>
              <a:rPr lang="it-IT" sz="1400" dirty="0">
                <a:latin typeface="Microsoft Sans Serif"/>
                <a:cs typeface="Microsoft Sans Serif"/>
              </a:rPr>
              <a:t>);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 err="1">
                <a:latin typeface="Microsoft Sans Serif"/>
                <a:cs typeface="Microsoft Sans Serif"/>
              </a:rPr>
              <a:t>if</a:t>
            </a:r>
            <a:r>
              <a:rPr lang="it-IT" sz="1400" dirty="0">
                <a:latin typeface="Microsoft Sans Serif"/>
                <a:cs typeface="Microsoft Sans Serif"/>
              </a:rPr>
              <a:t> ($</a:t>
            </a:r>
            <a:r>
              <a:rPr lang="it-IT" sz="1400" dirty="0" err="1">
                <a:latin typeface="Microsoft Sans Serif"/>
                <a:cs typeface="Microsoft Sans Serif"/>
              </a:rPr>
              <a:t>conn</a:t>
            </a:r>
            <a:r>
              <a:rPr lang="it-IT" sz="1400" dirty="0">
                <a:latin typeface="Microsoft Sans Serif"/>
                <a:cs typeface="Microsoft Sans Serif"/>
              </a:rPr>
              <a:t>-&gt;</a:t>
            </a:r>
            <a:r>
              <a:rPr lang="it-IT" sz="1400" dirty="0" err="1">
                <a:latin typeface="Microsoft Sans Serif"/>
                <a:cs typeface="Microsoft Sans Serif"/>
              </a:rPr>
              <a:t>connect_errno</a:t>
            </a:r>
            <a:r>
              <a:rPr lang="it-IT" sz="1400" dirty="0">
                <a:latin typeface="Microsoft Sans Serif"/>
                <a:cs typeface="Microsoft Sans Serif"/>
              </a:rPr>
              <a:t>) {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    </a:t>
            </a:r>
            <a:r>
              <a:rPr lang="it-IT" sz="1400" dirty="0" err="1">
                <a:latin typeface="Microsoft Sans Serif"/>
                <a:cs typeface="Microsoft Sans Serif"/>
              </a:rPr>
              <a:t>echo</a:t>
            </a:r>
            <a:r>
              <a:rPr lang="it-IT" sz="1400" dirty="0">
                <a:latin typeface="Microsoft Sans Serif"/>
                <a:cs typeface="Microsoft Sans Serif"/>
              </a:rPr>
              <a:t> "Impossibile connettersi al server : ". $</a:t>
            </a:r>
            <a:r>
              <a:rPr lang="it-IT" sz="1400" dirty="0" err="1">
                <a:latin typeface="Microsoft Sans Serif"/>
                <a:cs typeface="Microsoft Sans Serif"/>
              </a:rPr>
              <a:t>conn</a:t>
            </a:r>
            <a:r>
              <a:rPr lang="it-IT" sz="1400" dirty="0">
                <a:latin typeface="Microsoft Sans Serif"/>
                <a:cs typeface="Microsoft Sans Serif"/>
              </a:rPr>
              <a:t>-&gt;</a:t>
            </a:r>
            <a:r>
              <a:rPr lang="it-IT" sz="1400" dirty="0" err="1">
                <a:latin typeface="Microsoft Sans Serif"/>
                <a:cs typeface="Microsoft Sans Serif"/>
              </a:rPr>
              <a:t>connect_error</a:t>
            </a:r>
            <a:r>
              <a:rPr lang="it-IT" sz="1400" dirty="0">
                <a:latin typeface="Microsoft Sans Serif"/>
                <a:cs typeface="Microsoft Sans Serif"/>
              </a:rPr>
              <a:t>."\n";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   exit;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dirty="0">
                <a:latin typeface="Microsoft Sans Serif"/>
                <a:cs typeface="Microsoft Sans Serif"/>
              </a:rPr>
              <a:t>}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36241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TM04033921[[fn=Damascato]]</Template>
  <TotalTime>149</TotalTime>
  <Words>3341</Words>
  <Application>Microsoft Office PowerPoint</Application>
  <PresentationFormat>Presentazione su schermo (4:3)</PresentationFormat>
  <Paragraphs>284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Arial</vt:lpstr>
      <vt:lpstr>Blackadder ITC</vt:lpstr>
      <vt:lpstr>Calibri</vt:lpstr>
      <vt:lpstr>Garamond</vt:lpstr>
      <vt:lpstr>Microsoft Sans Serif</vt:lpstr>
      <vt:lpstr>Wingdings</vt:lpstr>
      <vt:lpstr>Organico</vt:lpstr>
      <vt:lpstr>L’ area riservata di un sito web</vt:lpstr>
      <vt:lpstr>SQL Injection: premessa</vt:lpstr>
      <vt:lpstr>SQL Injection: cosa sono</vt:lpstr>
      <vt:lpstr>SQL Injection: problematiche</vt:lpstr>
      <vt:lpstr>SQL Injection: possibili vulnerabilità</vt:lpstr>
      <vt:lpstr>SQL Injection: esempio 1 query singola</vt:lpstr>
      <vt:lpstr>SQL Injection: esempio 1 query singola</vt:lpstr>
      <vt:lpstr>SQL Injection: esempio 1 query singola</vt:lpstr>
      <vt:lpstr>SQL Injection: esempio 1 query singola</vt:lpstr>
      <vt:lpstr>SQL Injection: esempio 1 query singola</vt:lpstr>
      <vt:lpstr>SQL Injection: esempio 1 query singola</vt:lpstr>
      <vt:lpstr>SQL Injection: esempio 1 query singola</vt:lpstr>
      <vt:lpstr>SQL Injection: esempio 1 query singola</vt:lpstr>
      <vt:lpstr>SQL Injection: esempio 2 query singola</vt:lpstr>
      <vt:lpstr>SQL Injection: altri esempi</vt:lpstr>
      <vt:lpstr>SQL Injection: come proteggersi</vt:lpstr>
      <vt:lpstr>SQL Injection: come proteggersi</vt:lpstr>
      <vt:lpstr>SQL Injection: controlli sul tipo di dato</vt:lpstr>
      <vt:lpstr>SQL Injection: controlli sul tipo di dato</vt:lpstr>
      <vt:lpstr>SQL Injection: espressioni regolari</vt:lpstr>
      <vt:lpstr>SQL Injection: eliminazione caratteri pericolosi</vt:lpstr>
      <vt:lpstr>SQL Injection: eliminazione caratteri pericolosi</vt:lpstr>
      <vt:lpstr>SQL Injection: escape delle stringhe</vt:lpstr>
      <vt:lpstr>SQL Injection: escape delle stringhe</vt:lpstr>
      <vt:lpstr>SQL Injection: escape delle stringhe</vt:lpstr>
      <vt:lpstr>SQL Injection: 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--</dc:creator>
  <cp:lastModifiedBy>annamaria frattino</cp:lastModifiedBy>
  <cp:revision>1</cp:revision>
  <dcterms:created xsi:type="dcterms:W3CDTF">2022-11-17T08:39:29Z</dcterms:created>
  <dcterms:modified xsi:type="dcterms:W3CDTF">2022-12-05T17:05:04Z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2022-11-17T00:00:00Z</vt:filetime>
  </property>
</Properties>
</file>